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63"/>
  </p:notesMasterIdLst>
  <p:sldIdLst>
    <p:sldId id="256" r:id="rId2"/>
    <p:sldId id="1132" r:id="rId3"/>
    <p:sldId id="1131" r:id="rId4"/>
    <p:sldId id="832" r:id="rId5"/>
    <p:sldId id="1133" r:id="rId6"/>
    <p:sldId id="1072" r:id="rId7"/>
    <p:sldId id="1134" r:id="rId8"/>
    <p:sldId id="1135" r:id="rId9"/>
    <p:sldId id="1136" r:id="rId10"/>
    <p:sldId id="1138" r:id="rId11"/>
    <p:sldId id="1137" r:id="rId12"/>
    <p:sldId id="1139" r:id="rId13"/>
    <p:sldId id="1140" r:id="rId14"/>
    <p:sldId id="1141" r:id="rId15"/>
    <p:sldId id="1142" r:id="rId16"/>
    <p:sldId id="1143" r:id="rId17"/>
    <p:sldId id="1144" r:id="rId18"/>
    <p:sldId id="1145" r:id="rId19"/>
    <p:sldId id="1150" r:id="rId20"/>
    <p:sldId id="1146" r:id="rId21"/>
    <p:sldId id="1147" r:id="rId22"/>
    <p:sldId id="1148" r:id="rId23"/>
    <p:sldId id="1149" r:id="rId24"/>
    <p:sldId id="1151" r:id="rId25"/>
    <p:sldId id="1152" r:id="rId26"/>
    <p:sldId id="1153" r:id="rId27"/>
    <p:sldId id="1154" r:id="rId28"/>
    <p:sldId id="1155" r:id="rId29"/>
    <p:sldId id="1156" r:id="rId30"/>
    <p:sldId id="1157" r:id="rId31"/>
    <p:sldId id="1158" r:id="rId32"/>
    <p:sldId id="1159" r:id="rId33"/>
    <p:sldId id="1160" r:id="rId34"/>
    <p:sldId id="1161" r:id="rId35"/>
    <p:sldId id="1162" r:id="rId36"/>
    <p:sldId id="1163" r:id="rId37"/>
    <p:sldId id="1164" r:id="rId38"/>
    <p:sldId id="1165" r:id="rId39"/>
    <p:sldId id="1166" r:id="rId40"/>
    <p:sldId id="1167" r:id="rId41"/>
    <p:sldId id="1168" r:id="rId42"/>
    <p:sldId id="1169" r:id="rId43"/>
    <p:sldId id="1170" r:id="rId44"/>
    <p:sldId id="1171" r:id="rId45"/>
    <p:sldId id="1174" r:id="rId46"/>
    <p:sldId id="1172" r:id="rId47"/>
    <p:sldId id="1173" r:id="rId48"/>
    <p:sldId id="1175" r:id="rId49"/>
    <p:sldId id="1176" r:id="rId50"/>
    <p:sldId id="1177" r:id="rId51"/>
    <p:sldId id="1178" r:id="rId52"/>
    <p:sldId id="1181" r:id="rId53"/>
    <p:sldId id="1182" r:id="rId54"/>
    <p:sldId id="1183" r:id="rId55"/>
    <p:sldId id="1180" r:id="rId56"/>
    <p:sldId id="1184" r:id="rId57"/>
    <p:sldId id="1179" r:id="rId58"/>
    <p:sldId id="1185" r:id="rId59"/>
    <p:sldId id="1186" r:id="rId60"/>
    <p:sldId id="1187" r:id="rId61"/>
    <p:sldId id="1188" r:id="rId6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53FCC"/>
    <a:srgbClr val="C0B2FF"/>
    <a:srgbClr val="FF91A7"/>
    <a:srgbClr val="FF4F00"/>
    <a:srgbClr val="A30000"/>
    <a:srgbClr val="AB0000"/>
    <a:srgbClr val="AA67A4"/>
    <a:srgbClr val="6B818C"/>
    <a:srgbClr val="FFD6D3"/>
    <a:srgbClr val="FFF7C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906"/>
    <p:restoredTop sz="83738"/>
  </p:normalViewPr>
  <p:slideViewPr>
    <p:cSldViewPr snapToGrid="0" snapToObjects="1">
      <p:cViewPr>
        <p:scale>
          <a:sx n="129" d="100"/>
          <a:sy n="129" d="100"/>
        </p:scale>
        <p:origin x="-944" y="40"/>
      </p:cViewPr>
      <p:guideLst/>
    </p:cSldViewPr>
  </p:slideViewPr>
  <p:notesTextViewPr>
    <p:cViewPr>
      <p:scale>
        <a:sx n="155" d="100"/>
        <a:sy n="155"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DBC4EB-2D9A-C542-A578-2B57E0FB18FF}" type="datetimeFigureOut">
              <a:rPr lang="en-US" smtClean="0"/>
              <a:t>11/1/21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7371AF9-BBC8-D045-B571-D125776D9767}" type="slidenum">
              <a:rPr lang="en-US" smtClean="0"/>
              <a:t>‹#›</a:t>
            </a:fld>
            <a:endParaRPr lang="en-US"/>
          </a:p>
        </p:txBody>
      </p:sp>
    </p:spTree>
    <p:extLst>
      <p:ext uri="{BB962C8B-B14F-4D97-AF65-F5344CB8AC3E}">
        <p14:creationId xmlns:p14="http://schemas.microsoft.com/office/powerpoint/2010/main" val="3617868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4</a:t>
            </a:fld>
            <a:endParaRPr lang="en-US"/>
          </a:p>
        </p:txBody>
      </p:sp>
    </p:spTree>
    <p:extLst>
      <p:ext uri="{BB962C8B-B14F-4D97-AF65-F5344CB8AC3E}">
        <p14:creationId xmlns:p14="http://schemas.microsoft.com/office/powerpoint/2010/main" val="8999635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13</a:t>
            </a:fld>
            <a:endParaRPr lang="en-US"/>
          </a:p>
        </p:txBody>
      </p:sp>
    </p:spTree>
    <p:extLst>
      <p:ext uri="{BB962C8B-B14F-4D97-AF65-F5344CB8AC3E}">
        <p14:creationId xmlns:p14="http://schemas.microsoft.com/office/powerpoint/2010/main" val="41958711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14</a:t>
            </a:fld>
            <a:endParaRPr lang="en-US"/>
          </a:p>
        </p:txBody>
      </p:sp>
    </p:spTree>
    <p:extLst>
      <p:ext uri="{BB962C8B-B14F-4D97-AF65-F5344CB8AC3E}">
        <p14:creationId xmlns:p14="http://schemas.microsoft.com/office/powerpoint/2010/main" val="2424769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15</a:t>
            </a:fld>
            <a:endParaRPr lang="en-US"/>
          </a:p>
        </p:txBody>
      </p:sp>
    </p:spTree>
    <p:extLst>
      <p:ext uri="{BB962C8B-B14F-4D97-AF65-F5344CB8AC3E}">
        <p14:creationId xmlns:p14="http://schemas.microsoft.com/office/powerpoint/2010/main" val="15925482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16</a:t>
            </a:fld>
            <a:endParaRPr lang="en-US"/>
          </a:p>
        </p:txBody>
      </p:sp>
    </p:spTree>
    <p:extLst>
      <p:ext uri="{BB962C8B-B14F-4D97-AF65-F5344CB8AC3E}">
        <p14:creationId xmlns:p14="http://schemas.microsoft.com/office/powerpoint/2010/main" val="15694652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17</a:t>
            </a:fld>
            <a:endParaRPr lang="en-US"/>
          </a:p>
        </p:txBody>
      </p:sp>
    </p:spTree>
    <p:extLst>
      <p:ext uri="{BB962C8B-B14F-4D97-AF65-F5344CB8AC3E}">
        <p14:creationId xmlns:p14="http://schemas.microsoft.com/office/powerpoint/2010/main" val="38262577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general, this area has been popular since 2017, which followed from the foundation work in computer vision. This workshop focused on creating adversaries that are linguistically interesting. Perhaps you’ve come up w/ structures the model has never seen before, and it breaks the model.</a:t>
            </a:r>
          </a:p>
          <a:p>
            <a:endParaRPr lang="en-US" dirty="0"/>
          </a:p>
          <a:p>
            <a:r>
              <a:rPr lang="en-US" dirty="0"/>
              <a:t>Brittle: deep learning tidbit</a:t>
            </a:r>
          </a:p>
        </p:txBody>
      </p:sp>
      <p:sp>
        <p:nvSpPr>
          <p:cNvPr id="4" name="Slide Number Placeholder 3"/>
          <p:cNvSpPr>
            <a:spLocks noGrp="1"/>
          </p:cNvSpPr>
          <p:nvPr>
            <p:ph type="sldNum" sz="quarter" idx="5"/>
          </p:nvPr>
        </p:nvSpPr>
        <p:spPr/>
        <p:txBody>
          <a:bodyPr/>
          <a:lstStyle/>
          <a:p>
            <a:fld id="{87371AF9-BBC8-D045-B571-D125776D9767}" type="slidenum">
              <a:rPr lang="en-US" smtClean="0"/>
              <a:t>18</a:t>
            </a:fld>
            <a:endParaRPr lang="en-US"/>
          </a:p>
        </p:txBody>
      </p:sp>
    </p:spTree>
    <p:extLst>
      <p:ext uri="{BB962C8B-B14F-4D97-AF65-F5344CB8AC3E}">
        <p14:creationId xmlns:p14="http://schemas.microsoft.com/office/powerpoint/2010/main" val="4760394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19</a:t>
            </a:fld>
            <a:endParaRPr lang="en-US"/>
          </a:p>
        </p:txBody>
      </p:sp>
    </p:spTree>
    <p:extLst>
      <p:ext uri="{BB962C8B-B14F-4D97-AF65-F5344CB8AC3E}">
        <p14:creationId xmlns:p14="http://schemas.microsoft.com/office/powerpoint/2010/main" val="15126181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20</a:t>
            </a:fld>
            <a:endParaRPr lang="en-US"/>
          </a:p>
        </p:txBody>
      </p:sp>
    </p:spTree>
    <p:extLst>
      <p:ext uri="{BB962C8B-B14F-4D97-AF65-F5344CB8AC3E}">
        <p14:creationId xmlns:p14="http://schemas.microsoft.com/office/powerpoint/2010/main" val="8440747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21</a:t>
            </a:fld>
            <a:endParaRPr lang="en-US"/>
          </a:p>
        </p:txBody>
      </p:sp>
    </p:spTree>
    <p:extLst>
      <p:ext uri="{BB962C8B-B14F-4D97-AF65-F5344CB8AC3E}">
        <p14:creationId xmlns:p14="http://schemas.microsoft.com/office/powerpoint/2010/main" val="12202360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22</a:t>
            </a:fld>
            <a:endParaRPr lang="en-US"/>
          </a:p>
        </p:txBody>
      </p:sp>
    </p:spTree>
    <p:extLst>
      <p:ext uri="{BB962C8B-B14F-4D97-AF65-F5344CB8AC3E}">
        <p14:creationId xmlns:p14="http://schemas.microsoft.com/office/powerpoint/2010/main" val="20594701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5</a:t>
            </a:fld>
            <a:endParaRPr lang="en-US"/>
          </a:p>
        </p:txBody>
      </p:sp>
    </p:spTree>
    <p:extLst>
      <p:ext uri="{BB962C8B-B14F-4D97-AF65-F5344CB8AC3E}">
        <p14:creationId xmlns:p14="http://schemas.microsoft.com/office/powerpoint/2010/main" val="205962397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23</a:t>
            </a:fld>
            <a:endParaRPr lang="en-US"/>
          </a:p>
        </p:txBody>
      </p:sp>
    </p:spTree>
    <p:extLst>
      <p:ext uri="{BB962C8B-B14F-4D97-AF65-F5344CB8AC3E}">
        <p14:creationId xmlns:p14="http://schemas.microsoft.com/office/powerpoint/2010/main" val="37082906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24</a:t>
            </a:fld>
            <a:endParaRPr lang="en-US"/>
          </a:p>
        </p:txBody>
      </p:sp>
    </p:spTree>
    <p:extLst>
      <p:ext uri="{BB962C8B-B14F-4D97-AF65-F5344CB8AC3E}">
        <p14:creationId xmlns:p14="http://schemas.microsoft.com/office/powerpoint/2010/main" val="1919875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25</a:t>
            </a:fld>
            <a:endParaRPr lang="en-US"/>
          </a:p>
        </p:txBody>
      </p:sp>
    </p:spTree>
    <p:extLst>
      <p:ext uri="{BB962C8B-B14F-4D97-AF65-F5344CB8AC3E}">
        <p14:creationId xmlns:p14="http://schemas.microsoft.com/office/powerpoint/2010/main" val="272817568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26</a:t>
            </a:fld>
            <a:endParaRPr lang="en-US"/>
          </a:p>
        </p:txBody>
      </p:sp>
    </p:spTree>
    <p:extLst>
      <p:ext uri="{BB962C8B-B14F-4D97-AF65-F5344CB8AC3E}">
        <p14:creationId xmlns:p14="http://schemas.microsoft.com/office/powerpoint/2010/main" val="74890812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27</a:t>
            </a:fld>
            <a:endParaRPr lang="en-US"/>
          </a:p>
        </p:txBody>
      </p:sp>
    </p:spTree>
    <p:extLst>
      <p:ext uri="{BB962C8B-B14F-4D97-AF65-F5344CB8AC3E}">
        <p14:creationId xmlns:p14="http://schemas.microsoft.com/office/powerpoint/2010/main" val="27206656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are actually changing the syntactic structure of the sentence. The model predicts negative.</a:t>
            </a:r>
          </a:p>
          <a:p>
            <a:r>
              <a:rPr lang="en-US" dirty="0"/>
              <a:t>For any given model, what is a set of adversarial examples where humans have an easy time discerning between but the model fails. We won’t have this magical set of adversarial examples for free, so you might want to create such via data augmentation.</a:t>
            </a:r>
          </a:p>
        </p:txBody>
      </p:sp>
      <p:sp>
        <p:nvSpPr>
          <p:cNvPr id="4" name="Slide Number Placeholder 3"/>
          <p:cNvSpPr>
            <a:spLocks noGrp="1"/>
          </p:cNvSpPr>
          <p:nvPr>
            <p:ph type="sldNum" sz="quarter" idx="5"/>
          </p:nvPr>
        </p:nvSpPr>
        <p:spPr/>
        <p:txBody>
          <a:bodyPr/>
          <a:lstStyle/>
          <a:p>
            <a:fld id="{87371AF9-BBC8-D045-B571-D125776D9767}" type="slidenum">
              <a:rPr lang="en-US" smtClean="0"/>
              <a:t>28</a:t>
            </a:fld>
            <a:endParaRPr lang="en-US"/>
          </a:p>
        </p:txBody>
      </p:sp>
    </p:spTree>
    <p:extLst>
      <p:ext uri="{BB962C8B-B14F-4D97-AF65-F5344CB8AC3E}">
        <p14:creationId xmlns:p14="http://schemas.microsoft.com/office/powerpoint/2010/main" val="243028989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29</a:t>
            </a:fld>
            <a:endParaRPr lang="en-US"/>
          </a:p>
        </p:txBody>
      </p:sp>
    </p:spTree>
    <p:extLst>
      <p:ext uri="{BB962C8B-B14F-4D97-AF65-F5344CB8AC3E}">
        <p14:creationId xmlns:p14="http://schemas.microsoft.com/office/powerpoint/2010/main" val="289668511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we don’t want to rely on external resources such as a thesaurus or PPDB, we might want to turn to machine translation to perform paraphrase generation</a:t>
            </a:r>
          </a:p>
        </p:txBody>
      </p:sp>
      <p:sp>
        <p:nvSpPr>
          <p:cNvPr id="4" name="Slide Number Placeholder 3"/>
          <p:cNvSpPr>
            <a:spLocks noGrp="1"/>
          </p:cNvSpPr>
          <p:nvPr>
            <p:ph type="sldNum" sz="quarter" idx="5"/>
          </p:nvPr>
        </p:nvSpPr>
        <p:spPr/>
        <p:txBody>
          <a:bodyPr/>
          <a:lstStyle/>
          <a:p>
            <a:fld id="{87371AF9-BBC8-D045-B571-D125776D9767}" type="slidenum">
              <a:rPr lang="en-US" smtClean="0"/>
              <a:t>30</a:t>
            </a:fld>
            <a:endParaRPr lang="en-US"/>
          </a:p>
        </p:txBody>
      </p:sp>
    </p:spTree>
    <p:extLst>
      <p:ext uri="{BB962C8B-B14F-4D97-AF65-F5344CB8AC3E}">
        <p14:creationId xmlns:p14="http://schemas.microsoft.com/office/powerpoint/2010/main" val="132756004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Point 1: if we change the meaning, then that defeats the entire purpose. Our x’ needs to be close to x, however you want to imagine this</a:t>
            </a:r>
          </a:p>
          <a:p>
            <a:endParaRPr lang="en-US" dirty="0"/>
          </a:p>
          <a:p>
            <a:r>
              <a:rPr lang="en-US" dirty="0"/>
              <a:t>Point 3: we want to push the boundaries and create as many diverse structures as we can. We want it to be robust without returning the wrong answer</a:t>
            </a:r>
          </a:p>
        </p:txBody>
      </p:sp>
      <p:sp>
        <p:nvSpPr>
          <p:cNvPr id="4" name="Slide Number Placeholder 3"/>
          <p:cNvSpPr>
            <a:spLocks noGrp="1"/>
          </p:cNvSpPr>
          <p:nvPr>
            <p:ph type="sldNum" sz="quarter" idx="5"/>
          </p:nvPr>
        </p:nvSpPr>
        <p:spPr/>
        <p:txBody>
          <a:bodyPr/>
          <a:lstStyle/>
          <a:p>
            <a:fld id="{87371AF9-BBC8-D045-B571-D125776D9767}" type="slidenum">
              <a:rPr lang="en-US" smtClean="0"/>
              <a:t>31</a:t>
            </a:fld>
            <a:endParaRPr lang="en-US"/>
          </a:p>
        </p:txBody>
      </p:sp>
    </p:spTree>
    <p:extLst>
      <p:ext uri="{BB962C8B-B14F-4D97-AF65-F5344CB8AC3E}">
        <p14:creationId xmlns:p14="http://schemas.microsoft.com/office/powerpoint/2010/main" val="336008180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Many of these change the tense or hypotheticals.</a:t>
            </a:r>
          </a:p>
          <a:p>
            <a:r>
              <a:rPr lang="en-US" dirty="0"/>
              <a:t>Many different ways you can re-word this. This should remind you of MT, whereby there are many possible output sequences that contain may each be good.</a:t>
            </a:r>
          </a:p>
          <a:p>
            <a:r>
              <a:rPr lang="en-US" dirty="0"/>
              <a:t>We might want a metric that evaluates against *all* reference sentences.</a:t>
            </a:r>
          </a:p>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32</a:t>
            </a:fld>
            <a:endParaRPr lang="en-US"/>
          </a:p>
        </p:txBody>
      </p:sp>
    </p:spTree>
    <p:extLst>
      <p:ext uri="{BB962C8B-B14F-4D97-AF65-F5344CB8AC3E}">
        <p14:creationId xmlns:p14="http://schemas.microsoft.com/office/powerpoint/2010/main" val="7082245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6</a:t>
            </a:fld>
            <a:endParaRPr lang="en-US"/>
          </a:p>
        </p:txBody>
      </p:sp>
    </p:spTree>
    <p:extLst>
      <p:ext uri="{BB962C8B-B14F-4D97-AF65-F5344CB8AC3E}">
        <p14:creationId xmlns:p14="http://schemas.microsoft.com/office/powerpoint/2010/main" val="104263811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33</a:t>
            </a:fld>
            <a:endParaRPr lang="en-US"/>
          </a:p>
        </p:txBody>
      </p:sp>
    </p:spTree>
    <p:extLst>
      <p:ext uri="{BB962C8B-B14F-4D97-AF65-F5344CB8AC3E}">
        <p14:creationId xmlns:p14="http://schemas.microsoft.com/office/powerpoint/2010/main" val="151646133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34</a:t>
            </a:fld>
            <a:endParaRPr lang="en-US"/>
          </a:p>
        </p:txBody>
      </p:sp>
    </p:spTree>
    <p:extLst>
      <p:ext uri="{BB962C8B-B14F-4D97-AF65-F5344CB8AC3E}">
        <p14:creationId xmlns:p14="http://schemas.microsoft.com/office/powerpoint/2010/main" val="320859341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35</a:t>
            </a:fld>
            <a:endParaRPr lang="en-US"/>
          </a:p>
        </p:txBody>
      </p:sp>
    </p:spTree>
    <p:extLst>
      <p:ext uri="{BB962C8B-B14F-4D97-AF65-F5344CB8AC3E}">
        <p14:creationId xmlns:p14="http://schemas.microsoft.com/office/powerpoint/2010/main" val="202135944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36</a:t>
            </a:fld>
            <a:endParaRPr lang="en-US"/>
          </a:p>
        </p:txBody>
      </p:sp>
    </p:spTree>
    <p:extLst>
      <p:ext uri="{BB962C8B-B14F-4D97-AF65-F5344CB8AC3E}">
        <p14:creationId xmlns:p14="http://schemas.microsoft.com/office/powerpoint/2010/main" val="12417167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37</a:t>
            </a:fld>
            <a:endParaRPr lang="en-US"/>
          </a:p>
        </p:txBody>
      </p:sp>
    </p:spTree>
    <p:extLst>
      <p:ext uri="{BB962C8B-B14F-4D97-AF65-F5344CB8AC3E}">
        <p14:creationId xmlns:p14="http://schemas.microsoft.com/office/powerpoint/2010/main" val="113545711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38</a:t>
            </a:fld>
            <a:endParaRPr lang="en-US"/>
          </a:p>
        </p:txBody>
      </p:sp>
    </p:spTree>
    <p:extLst>
      <p:ext uri="{BB962C8B-B14F-4D97-AF65-F5344CB8AC3E}">
        <p14:creationId xmlns:p14="http://schemas.microsoft.com/office/powerpoint/2010/main" val="166711213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39</a:t>
            </a:fld>
            <a:endParaRPr lang="en-US"/>
          </a:p>
        </p:txBody>
      </p:sp>
    </p:spTree>
    <p:extLst>
      <p:ext uri="{BB962C8B-B14F-4D97-AF65-F5344CB8AC3E}">
        <p14:creationId xmlns:p14="http://schemas.microsoft.com/office/powerpoint/2010/main" val="154376427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40</a:t>
            </a:fld>
            <a:endParaRPr lang="en-US"/>
          </a:p>
        </p:txBody>
      </p:sp>
    </p:spTree>
    <p:extLst>
      <p:ext uri="{BB962C8B-B14F-4D97-AF65-F5344CB8AC3E}">
        <p14:creationId xmlns:p14="http://schemas.microsoft.com/office/powerpoint/2010/main" val="290346516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41</a:t>
            </a:fld>
            <a:endParaRPr lang="en-US"/>
          </a:p>
        </p:txBody>
      </p:sp>
    </p:spTree>
    <p:extLst>
      <p:ext uri="{BB962C8B-B14F-4D97-AF65-F5344CB8AC3E}">
        <p14:creationId xmlns:p14="http://schemas.microsoft.com/office/powerpoint/2010/main" val="2222092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42</a:t>
            </a:fld>
            <a:endParaRPr lang="en-US"/>
          </a:p>
        </p:txBody>
      </p:sp>
    </p:spTree>
    <p:extLst>
      <p:ext uri="{BB962C8B-B14F-4D97-AF65-F5344CB8AC3E}">
        <p14:creationId xmlns:p14="http://schemas.microsoft.com/office/powerpoint/2010/main" val="38572313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7</a:t>
            </a:fld>
            <a:endParaRPr lang="en-US"/>
          </a:p>
        </p:txBody>
      </p:sp>
    </p:spTree>
    <p:extLst>
      <p:ext uri="{BB962C8B-B14F-4D97-AF65-F5344CB8AC3E}">
        <p14:creationId xmlns:p14="http://schemas.microsoft.com/office/powerpoint/2010/main" val="8076389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43</a:t>
            </a:fld>
            <a:endParaRPr lang="en-US"/>
          </a:p>
        </p:txBody>
      </p:sp>
    </p:spTree>
    <p:extLst>
      <p:ext uri="{BB962C8B-B14F-4D97-AF65-F5344CB8AC3E}">
        <p14:creationId xmlns:p14="http://schemas.microsoft.com/office/powerpoint/2010/main" val="69452644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44</a:t>
            </a:fld>
            <a:endParaRPr lang="en-US"/>
          </a:p>
        </p:txBody>
      </p:sp>
    </p:spTree>
    <p:extLst>
      <p:ext uri="{BB962C8B-B14F-4D97-AF65-F5344CB8AC3E}">
        <p14:creationId xmlns:p14="http://schemas.microsoft.com/office/powerpoint/2010/main" val="331502357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45</a:t>
            </a:fld>
            <a:endParaRPr lang="en-US"/>
          </a:p>
        </p:txBody>
      </p:sp>
    </p:spTree>
    <p:extLst>
      <p:ext uri="{BB962C8B-B14F-4D97-AF65-F5344CB8AC3E}">
        <p14:creationId xmlns:p14="http://schemas.microsoft.com/office/powerpoint/2010/main" val="109818728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46</a:t>
            </a:fld>
            <a:endParaRPr lang="en-US"/>
          </a:p>
        </p:txBody>
      </p:sp>
    </p:spTree>
    <p:extLst>
      <p:ext uri="{BB962C8B-B14F-4D97-AF65-F5344CB8AC3E}">
        <p14:creationId xmlns:p14="http://schemas.microsoft.com/office/powerpoint/2010/main" val="80139020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47</a:t>
            </a:fld>
            <a:endParaRPr lang="en-US"/>
          </a:p>
        </p:txBody>
      </p:sp>
    </p:spTree>
    <p:extLst>
      <p:ext uri="{BB962C8B-B14F-4D97-AF65-F5344CB8AC3E}">
        <p14:creationId xmlns:p14="http://schemas.microsoft.com/office/powerpoint/2010/main" val="81795245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48</a:t>
            </a:fld>
            <a:endParaRPr lang="en-US"/>
          </a:p>
        </p:txBody>
      </p:sp>
    </p:spTree>
    <p:extLst>
      <p:ext uri="{BB962C8B-B14F-4D97-AF65-F5344CB8AC3E}">
        <p14:creationId xmlns:p14="http://schemas.microsoft.com/office/powerpoint/2010/main" val="303525290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49</a:t>
            </a:fld>
            <a:endParaRPr lang="en-US"/>
          </a:p>
        </p:txBody>
      </p:sp>
    </p:spTree>
    <p:extLst>
      <p:ext uri="{BB962C8B-B14F-4D97-AF65-F5344CB8AC3E}">
        <p14:creationId xmlns:p14="http://schemas.microsoft.com/office/powerpoint/2010/main" val="324480032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50</a:t>
            </a:fld>
            <a:endParaRPr lang="en-US"/>
          </a:p>
        </p:txBody>
      </p:sp>
    </p:spTree>
    <p:extLst>
      <p:ext uri="{BB962C8B-B14F-4D97-AF65-F5344CB8AC3E}">
        <p14:creationId xmlns:p14="http://schemas.microsoft.com/office/powerpoint/2010/main" val="263914642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51</a:t>
            </a:fld>
            <a:endParaRPr lang="en-US"/>
          </a:p>
        </p:txBody>
      </p:sp>
    </p:spTree>
    <p:extLst>
      <p:ext uri="{BB962C8B-B14F-4D97-AF65-F5344CB8AC3E}">
        <p14:creationId xmlns:p14="http://schemas.microsoft.com/office/powerpoint/2010/main" val="133115552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52</a:t>
            </a:fld>
            <a:endParaRPr lang="en-US"/>
          </a:p>
        </p:txBody>
      </p:sp>
    </p:spTree>
    <p:extLst>
      <p:ext uri="{BB962C8B-B14F-4D97-AF65-F5344CB8AC3E}">
        <p14:creationId xmlns:p14="http://schemas.microsoft.com/office/powerpoint/2010/main" val="9140989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8</a:t>
            </a:fld>
            <a:endParaRPr lang="en-US"/>
          </a:p>
        </p:txBody>
      </p:sp>
    </p:spTree>
    <p:extLst>
      <p:ext uri="{BB962C8B-B14F-4D97-AF65-F5344CB8AC3E}">
        <p14:creationId xmlns:p14="http://schemas.microsoft.com/office/powerpoint/2010/main" val="307201763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53</a:t>
            </a:fld>
            <a:endParaRPr lang="en-US"/>
          </a:p>
        </p:txBody>
      </p:sp>
    </p:spTree>
    <p:extLst>
      <p:ext uri="{BB962C8B-B14F-4D97-AF65-F5344CB8AC3E}">
        <p14:creationId xmlns:p14="http://schemas.microsoft.com/office/powerpoint/2010/main" val="121157968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54</a:t>
            </a:fld>
            <a:endParaRPr lang="en-US"/>
          </a:p>
        </p:txBody>
      </p:sp>
    </p:spTree>
    <p:extLst>
      <p:ext uri="{BB962C8B-B14F-4D97-AF65-F5344CB8AC3E}">
        <p14:creationId xmlns:p14="http://schemas.microsoft.com/office/powerpoint/2010/main" val="40094593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55</a:t>
            </a:fld>
            <a:endParaRPr lang="en-US"/>
          </a:p>
        </p:txBody>
      </p:sp>
    </p:spTree>
    <p:extLst>
      <p:ext uri="{BB962C8B-B14F-4D97-AF65-F5344CB8AC3E}">
        <p14:creationId xmlns:p14="http://schemas.microsoft.com/office/powerpoint/2010/main" val="381259067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56</a:t>
            </a:fld>
            <a:endParaRPr lang="en-US"/>
          </a:p>
        </p:txBody>
      </p:sp>
    </p:spTree>
    <p:extLst>
      <p:ext uri="{BB962C8B-B14F-4D97-AF65-F5344CB8AC3E}">
        <p14:creationId xmlns:p14="http://schemas.microsoft.com/office/powerpoint/2010/main" val="423484551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57</a:t>
            </a:fld>
            <a:endParaRPr lang="en-US"/>
          </a:p>
        </p:txBody>
      </p:sp>
    </p:spTree>
    <p:extLst>
      <p:ext uri="{BB962C8B-B14F-4D97-AF65-F5344CB8AC3E}">
        <p14:creationId xmlns:p14="http://schemas.microsoft.com/office/powerpoint/2010/main" val="411072919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58</a:t>
            </a:fld>
            <a:endParaRPr lang="en-US"/>
          </a:p>
        </p:txBody>
      </p:sp>
    </p:spTree>
    <p:extLst>
      <p:ext uri="{BB962C8B-B14F-4D97-AF65-F5344CB8AC3E}">
        <p14:creationId xmlns:p14="http://schemas.microsoft.com/office/powerpoint/2010/main" val="132151737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59</a:t>
            </a:fld>
            <a:endParaRPr lang="en-US"/>
          </a:p>
        </p:txBody>
      </p:sp>
    </p:spTree>
    <p:extLst>
      <p:ext uri="{BB962C8B-B14F-4D97-AF65-F5344CB8AC3E}">
        <p14:creationId xmlns:p14="http://schemas.microsoft.com/office/powerpoint/2010/main" val="59736622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60</a:t>
            </a:fld>
            <a:endParaRPr lang="en-US"/>
          </a:p>
        </p:txBody>
      </p:sp>
    </p:spTree>
    <p:extLst>
      <p:ext uri="{BB962C8B-B14F-4D97-AF65-F5344CB8AC3E}">
        <p14:creationId xmlns:p14="http://schemas.microsoft.com/office/powerpoint/2010/main" val="258213634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61</a:t>
            </a:fld>
            <a:endParaRPr lang="en-US"/>
          </a:p>
        </p:txBody>
      </p:sp>
    </p:spTree>
    <p:extLst>
      <p:ext uri="{BB962C8B-B14F-4D97-AF65-F5344CB8AC3E}">
        <p14:creationId xmlns:p14="http://schemas.microsoft.com/office/powerpoint/2010/main" val="22115226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9</a:t>
            </a:fld>
            <a:endParaRPr lang="en-US"/>
          </a:p>
        </p:txBody>
      </p:sp>
    </p:spTree>
    <p:extLst>
      <p:ext uri="{BB962C8B-B14F-4D97-AF65-F5344CB8AC3E}">
        <p14:creationId xmlns:p14="http://schemas.microsoft.com/office/powerpoint/2010/main" val="24313588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10</a:t>
            </a:fld>
            <a:endParaRPr lang="en-US"/>
          </a:p>
        </p:txBody>
      </p:sp>
    </p:spTree>
    <p:extLst>
      <p:ext uri="{BB962C8B-B14F-4D97-AF65-F5344CB8AC3E}">
        <p14:creationId xmlns:p14="http://schemas.microsoft.com/office/powerpoint/2010/main" val="42065815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11</a:t>
            </a:fld>
            <a:endParaRPr lang="en-US"/>
          </a:p>
        </p:txBody>
      </p:sp>
    </p:spTree>
    <p:extLst>
      <p:ext uri="{BB962C8B-B14F-4D97-AF65-F5344CB8AC3E}">
        <p14:creationId xmlns:p14="http://schemas.microsoft.com/office/powerpoint/2010/main" val="27619915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12</a:t>
            </a:fld>
            <a:endParaRPr lang="en-US"/>
          </a:p>
        </p:txBody>
      </p:sp>
    </p:spTree>
    <p:extLst>
      <p:ext uri="{BB962C8B-B14F-4D97-AF65-F5344CB8AC3E}">
        <p14:creationId xmlns:p14="http://schemas.microsoft.com/office/powerpoint/2010/main" val="37827874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381C33-5988-D54F-BB26-5D5DAD4AFC7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59BA848-FA4A-0346-83E1-44D13A16B7A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415C035-42E1-754D-AF29-0F9C97627D40}"/>
              </a:ext>
            </a:extLst>
          </p:cNvPr>
          <p:cNvSpPr>
            <a:spLocks noGrp="1"/>
          </p:cNvSpPr>
          <p:nvPr>
            <p:ph type="dt" sz="half" idx="10"/>
          </p:nvPr>
        </p:nvSpPr>
        <p:spPr/>
        <p:txBody>
          <a:bodyPr/>
          <a:lstStyle/>
          <a:p>
            <a:fld id="{66578E98-C637-DE48-912A-CB1B3013F317}" type="datetime1">
              <a:rPr lang="en-US" smtClean="0"/>
              <a:t>11/1/21</a:t>
            </a:fld>
            <a:endParaRPr lang="en-US"/>
          </a:p>
        </p:txBody>
      </p:sp>
      <p:sp>
        <p:nvSpPr>
          <p:cNvPr id="5" name="Footer Placeholder 4">
            <a:extLst>
              <a:ext uri="{FF2B5EF4-FFF2-40B4-BE49-F238E27FC236}">
                <a16:creationId xmlns:a16="http://schemas.microsoft.com/office/drawing/2014/main" id="{8550DB20-4AFA-0443-8463-CC96FA03AFF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839BBF5-37BB-9A42-966A-3111868254AC}"/>
              </a:ext>
            </a:extLst>
          </p:cNvPr>
          <p:cNvSpPr>
            <a:spLocks noGrp="1"/>
          </p:cNvSpPr>
          <p:nvPr>
            <p:ph type="sldNum" sz="quarter" idx="12"/>
          </p:nvPr>
        </p:nvSpPr>
        <p:spPr>
          <a:xfrm>
            <a:off x="9194800" y="6356350"/>
            <a:ext cx="2743200" cy="365125"/>
          </a:xfrm>
        </p:spPr>
        <p:txBody>
          <a:bodyPr/>
          <a:lstStyle/>
          <a:p>
            <a:fld id="{6BCA73C5-4051-2D45-AC51-FD5A1C1C157A}" type="slidenum">
              <a:rPr lang="en-US" smtClean="0"/>
              <a:t>‹#›</a:t>
            </a:fld>
            <a:endParaRPr lang="en-US"/>
          </a:p>
        </p:txBody>
      </p:sp>
    </p:spTree>
    <p:extLst>
      <p:ext uri="{BB962C8B-B14F-4D97-AF65-F5344CB8AC3E}">
        <p14:creationId xmlns:p14="http://schemas.microsoft.com/office/powerpoint/2010/main" val="29745578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9B5FFE0-C88F-AC4C-B413-4CA6766452EA}"/>
              </a:ext>
            </a:extLst>
          </p:cNvPr>
          <p:cNvSpPr>
            <a:spLocks noGrp="1"/>
          </p:cNvSpPr>
          <p:nvPr>
            <p:ph type="dt" sz="half" idx="10"/>
          </p:nvPr>
        </p:nvSpPr>
        <p:spPr/>
        <p:txBody>
          <a:bodyPr/>
          <a:lstStyle/>
          <a:p>
            <a:fld id="{7F258AD8-F8E7-F946-BD46-7844CB5C97A2}" type="datetime1">
              <a:rPr lang="en-US" smtClean="0"/>
              <a:t>11/1/21</a:t>
            </a:fld>
            <a:endParaRPr lang="en-US"/>
          </a:p>
        </p:txBody>
      </p:sp>
      <p:sp>
        <p:nvSpPr>
          <p:cNvPr id="3" name="Footer Placeholder 2">
            <a:extLst>
              <a:ext uri="{FF2B5EF4-FFF2-40B4-BE49-F238E27FC236}">
                <a16:creationId xmlns:a16="http://schemas.microsoft.com/office/drawing/2014/main" id="{F69AA98C-D40D-8D43-98C3-46A866A4AB9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AD8FF45-51F5-8141-9CC0-7DC330B6B0A1}"/>
              </a:ext>
            </a:extLst>
          </p:cNvPr>
          <p:cNvSpPr>
            <a:spLocks noGrp="1"/>
          </p:cNvSpPr>
          <p:nvPr>
            <p:ph type="sldNum" sz="quarter" idx="12"/>
          </p:nvPr>
        </p:nvSpPr>
        <p:spPr/>
        <p:txBody>
          <a:bodyPr/>
          <a:lstStyle/>
          <a:p>
            <a:fld id="{6BCA73C5-4051-2D45-AC51-FD5A1C1C157A}" type="slidenum">
              <a:rPr lang="en-US" smtClean="0"/>
              <a:t>‹#›</a:t>
            </a:fld>
            <a:endParaRPr lang="en-US"/>
          </a:p>
        </p:txBody>
      </p:sp>
    </p:spTree>
    <p:extLst>
      <p:ext uri="{BB962C8B-B14F-4D97-AF65-F5344CB8AC3E}">
        <p14:creationId xmlns:p14="http://schemas.microsoft.com/office/powerpoint/2010/main" val="22923842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81E2CB-80F8-D044-9E4B-F285379283F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ABBA669-90B7-C24B-85DE-2B3AE23BA57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4A37B98-29BA-8C4A-92D6-3276154637F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83D2CC34-7FA9-D642-B02C-D5F95E464962}"/>
              </a:ext>
            </a:extLst>
          </p:cNvPr>
          <p:cNvSpPr>
            <a:spLocks noGrp="1"/>
          </p:cNvSpPr>
          <p:nvPr>
            <p:ph type="dt" sz="half" idx="10"/>
          </p:nvPr>
        </p:nvSpPr>
        <p:spPr/>
        <p:txBody>
          <a:bodyPr/>
          <a:lstStyle/>
          <a:p>
            <a:fld id="{2B4D590F-AA81-D540-B26C-6D991D63D543}" type="datetime1">
              <a:rPr lang="en-US" smtClean="0"/>
              <a:t>11/1/21</a:t>
            </a:fld>
            <a:endParaRPr lang="en-US"/>
          </a:p>
        </p:txBody>
      </p:sp>
      <p:sp>
        <p:nvSpPr>
          <p:cNvPr id="6" name="Footer Placeholder 5">
            <a:extLst>
              <a:ext uri="{FF2B5EF4-FFF2-40B4-BE49-F238E27FC236}">
                <a16:creationId xmlns:a16="http://schemas.microsoft.com/office/drawing/2014/main" id="{B8A75B0C-13CF-B44D-AC2B-62756B967F6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0329ACA-557C-D642-9221-716CB8856A9F}"/>
              </a:ext>
            </a:extLst>
          </p:cNvPr>
          <p:cNvSpPr>
            <a:spLocks noGrp="1"/>
          </p:cNvSpPr>
          <p:nvPr>
            <p:ph type="sldNum" sz="quarter" idx="12"/>
          </p:nvPr>
        </p:nvSpPr>
        <p:spPr/>
        <p:txBody>
          <a:bodyPr/>
          <a:lstStyle/>
          <a:p>
            <a:fld id="{6BCA73C5-4051-2D45-AC51-FD5A1C1C157A}" type="slidenum">
              <a:rPr lang="en-US" smtClean="0"/>
              <a:t>‹#›</a:t>
            </a:fld>
            <a:endParaRPr lang="en-US"/>
          </a:p>
        </p:txBody>
      </p:sp>
    </p:spTree>
    <p:extLst>
      <p:ext uri="{BB962C8B-B14F-4D97-AF65-F5344CB8AC3E}">
        <p14:creationId xmlns:p14="http://schemas.microsoft.com/office/powerpoint/2010/main" val="2058059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54B498-A163-CC43-81E8-5B8BB1A5DDD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5191C70-2BE4-4C4B-82E5-BDF2E7FCEDC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0115BF7-13A1-7A4C-81CA-FF68AE17418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C6B23D8-BE98-3444-8236-7530A84FAE2D}"/>
              </a:ext>
            </a:extLst>
          </p:cNvPr>
          <p:cNvSpPr>
            <a:spLocks noGrp="1"/>
          </p:cNvSpPr>
          <p:nvPr>
            <p:ph type="dt" sz="half" idx="10"/>
          </p:nvPr>
        </p:nvSpPr>
        <p:spPr/>
        <p:txBody>
          <a:bodyPr/>
          <a:lstStyle/>
          <a:p>
            <a:fld id="{4C8E4644-B9A4-C04E-9C16-7219A5F573A5}" type="datetime1">
              <a:rPr lang="en-US" smtClean="0"/>
              <a:t>11/1/21</a:t>
            </a:fld>
            <a:endParaRPr lang="en-US"/>
          </a:p>
        </p:txBody>
      </p:sp>
      <p:sp>
        <p:nvSpPr>
          <p:cNvPr id="6" name="Footer Placeholder 5">
            <a:extLst>
              <a:ext uri="{FF2B5EF4-FFF2-40B4-BE49-F238E27FC236}">
                <a16:creationId xmlns:a16="http://schemas.microsoft.com/office/drawing/2014/main" id="{064F8367-2C30-414A-B7CB-0A1C4A79922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C78D990-6B2E-9840-8478-36F0D89AC03F}"/>
              </a:ext>
            </a:extLst>
          </p:cNvPr>
          <p:cNvSpPr>
            <a:spLocks noGrp="1"/>
          </p:cNvSpPr>
          <p:nvPr>
            <p:ph type="sldNum" sz="quarter" idx="12"/>
          </p:nvPr>
        </p:nvSpPr>
        <p:spPr/>
        <p:txBody>
          <a:bodyPr/>
          <a:lstStyle/>
          <a:p>
            <a:fld id="{6BCA73C5-4051-2D45-AC51-FD5A1C1C157A}" type="slidenum">
              <a:rPr lang="en-US" smtClean="0"/>
              <a:t>‹#›</a:t>
            </a:fld>
            <a:endParaRPr lang="en-US"/>
          </a:p>
        </p:txBody>
      </p:sp>
    </p:spTree>
    <p:extLst>
      <p:ext uri="{BB962C8B-B14F-4D97-AF65-F5344CB8AC3E}">
        <p14:creationId xmlns:p14="http://schemas.microsoft.com/office/powerpoint/2010/main" val="381855649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ADCC8A-803B-724E-AECF-F9E466395BE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45D74CA-2C44-7141-A60F-B722C70D0C1A}"/>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383FFE-E161-C74A-BD5F-88AF473EB88C}"/>
              </a:ext>
            </a:extLst>
          </p:cNvPr>
          <p:cNvSpPr>
            <a:spLocks noGrp="1"/>
          </p:cNvSpPr>
          <p:nvPr>
            <p:ph type="dt" sz="half" idx="10"/>
          </p:nvPr>
        </p:nvSpPr>
        <p:spPr/>
        <p:txBody>
          <a:bodyPr/>
          <a:lstStyle/>
          <a:p>
            <a:fld id="{64E7926F-5305-CE4E-A6B7-3EC7157494D0}" type="datetime1">
              <a:rPr lang="en-US" smtClean="0"/>
              <a:t>11/1/21</a:t>
            </a:fld>
            <a:endParaRPr lang="en-US"/>
          </a:p>
        </p:txBody>
      </p:sp>
      <p:sp>
        <p:nvSpPr>
          <p:cNvPr id="5" name="Footer Placeholder 4">
            <a:extLst>
              <a:ext uri="{FF2B5EF4-FFF2-40B4-BE49-F238E27FC236}">
                <a16:creationId xmlns:a16="http://schemas.microsoft.com/office/drawing/2014/main" id="{4F6345C2-A542-C644-9046-6C4684C7EA7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D5BCC9B-1D97-6E46-8F5C-D7A15AEFBECC}"/>
              </a:ext>
            </a:extLst>
          </p:cNvPr>
          <p:cNvSpPr>
            <a:spLocks noGrp="1"/>
          </p:cNvSpPr>
          <p:nvPr>
            <p:ph type="sldNum" sz="quarter" idx="12"/>
          </p:nvPr>
        </p:nvSpPr>
        <p:spPr/>
        <p:txBody>
          <a:bodyPr/>
          <a:lstStyle/>
          <a:p>
            <a:fld id="{6BCA73C5-4051-2D45-AC51-FD5A1C1C157A}" type="slidenum">
              <a:rPr lang="en-US" smtClean="0"/>
              <a:t>‹#›</a:t>
            </a:fld>
            <a:endParaRPr lang="en-US"/>
          </a:p>
        </p:txBody>
      </p:sp>
    </p:spTree>
    <p:extLst>
      <p:ext uri="{BB962C8B-B14F-4D97-AF65-F5344CB8AC3E}">
        <p14:creationId xmlns:p14="http://schemas.microsoft.com/office/powerpoint/2010/main" val="269662301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A155349-E760-A049-B782-49DD46AAC9F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9CF6423-2F3F-EE4C-9C5E-4D2744E35411}"/>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A6FC342-0932-3E49-AB8D-9E00037231BC}"/>
              </a:ext>
            </a:extLst>
          </p:cNvPr>
          <p:cNvSpPr>
            <a:spLocks noGrp="1"/>
          </p:cNvSpPr>
          <p:nvPr>
            <p:ph type="dt" sz="half" idx="10"/>
          </p:nvPr>
        </p:nvSpPr>
        <p:spPr/>
        <p:txBody>
          <a:bodyPr/>
          <a:lstStyle/>
          <a:p>
            <a:fld id="{10C102E3-39CE-9E4A-8CB2-FAE42926AFF3}" type="datetime1">
              <a:rPr lang="en-US" smtClean="0"/>
              <a:t>11/1/21</a:t>
            </a:fld>
            <a:endParaRPr lang="en-US"/>
          </a:p>
        </p:txBody>
      </p:sp>
      <p:sp>
        <p:nvSpPr>
          <p:cNvPr id="5" name="Footer Placeholder 4">
            <a:extLst>
              <a:ext uri="{FF2B5EF4-FFF2-40B4-BE49-F238E27FC236}">
                <a16:creationId xmlns:a16="http://schemas.microsoft.com/office/drawing/2014/main" id="{35C7E810-6B49-2448-9378-755458BB437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44FFE0-7A6D-074A-AC35-C18BEA6DC9F6}"/>
              </a:ext>
            </a:extLst>
          </p:cNvPr>
          <p:cNvSpPr>
            <a:spLocks noGrp="1"/>
          </p:cNvSpPr>
          <p:nvPr>
            <p:ph type="sldNum" sz="quarter" idx="12"/>
          </p:nvPr>
        </p:nvSpPr>
        <p:spPr/>
        <p:txBody>
          <a:bodyPr/>
          <a:lstStyle/>
          <a:p>
            <a:fld id="{6BCA73C5-4051-2D45-AC51-FD5A1C1C157A}" type="slidenum">
              <a:rPr lang="en-US" smtClean="0"/>
              <a:t>‹#›</a:t>
            </a:fld>
            <a:endParaRPr lang="en-US"/>
          </a:p>
        </p:txBody>
      </p:sp>
    </p:spTree>
    <p:extLst>
      <p:ext uri="{BB962C8B-B14F-4D97-AF65-F5344CB8AC3E}">
        <p14:creationId xmlns:p14="http://schemas.microsoft.com/office/powerpoint/2010/main" val="95530434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Dark Re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5D7F2BA2-B2DD-AB4F-88DA-4FD6E0D4E208}"/>
              </a:ext>
            </a:extLst>
          </p:cNvPr>
          <p:cNvSpPr>
            <a:spLocks noGrp="1"/>
          </p:cNvSpPr>
          <p:nvPr>
            <p:ph type="dt" sz="half" idx="10"/>
          </p:nvPr>
        </p:nvSpPr>
        <p:spPr/>
        <p:txBody>
          <a:bodyPr/>
          <a:lstStyle/>
          <a:p>
            <a:fld id="{5AC5EE77-F66E-F949-AC99-DF4C4F649119}" type="datetime1">
              <a:rPr lang="en-US" smtClean="0"/>
              <a:t>11/1/21</a:t>
            </a:fld>
            <a:endParaRPr lang="en-US"/>
          </a:p>
        </p:txBody>
      </p:sp>
      <p:sp>
        <p:nvSpPr>
          <p:cNvPr id="5" name="Footer Placeholder 4">
            <a:extLst>
              <a:ext uri="{FF2B5EF4-FFF2-40B4-BE49-F238E27FC236}">
                <a16:creationId xmlns:a16="http://schemas.microsoft.com/office/drawing/2014/main" id="{2E650A4A-B3FA-334E-ABC9-426BB6328D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0A6C19A-1795-6D42-93BB-95A0B9B25679}"/>
              </a:ext>
            </a:extLst>
          </p:cNvPr>
          <p:cNvSpPr>
            <a:spLocks noGrp="1"/>
          </p:cNvSpPr>
          <p:nvPr>
            <p:ph type="sldNum" sz="quarter" idx="12"/>
          </p:nvPr>
        </p:nvSpPr>
        <p:spPr>
          <a:xfrm>
            <a:off x="9192491" y="6356350"/>
            <a:ext cx="2743200" cy="365125"/>
          </a:xfrm>
        </p:spPr>
        <p:txBody>
          <a:bodyPr/>
          <a:lstStyle/>
          <a:p>
            <a:fld id="{6BCA73C5-4051-2D45-AC51-FD5A1C1C157A}" type="slidenum">
              <a:rPr lang="en-US" smtClean="0"/>
              <a:t>‹#›</a:t>
            </a:fld>
            <a:endParaRPr lang="en-US"/>
          </a:p>
        </p:txBody>
      </p:sp>
      <p:sp>
        <p:nvSpPr>
          <p:cNvPr id="7" name="Rectangle 6">
            <a:extLst>
              <a:ext uri="{FF2B5EF4-FFF2-40B4-BE49-F238E27FC236}">
                <a16:creationId xmlns:a16="http://schemas.microsoft.com/office/drawing/2014/main" id="{28BC0193-669C-0A4A-902A-3B329B07DF2F}"/>
              </a:ext>
            </a:extLst>
          </p:cNvPr>
          <p:cNvSpPr/>
          <p:nvPr userDrawn="1"/>
        </p:nvSpPr>
        <p:spPr>
          <a:xfrm>
            <a:off x="38100" y="45720"/>
            <a:ext cx="12115800" cy="6766560"/>
          </a:xfrm>
          <a:prstGeom prst="rect">
            <a:avLst/>
          </a:prstGeom>
          <a:solidFill>
            <a:schemeClr val="bg1"/>
          </a:solidFill>
          <a:ln w="889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7">
            <a:extLst>
              <a:ext uri="{FF2B5EF4-FFF2-40B4-BE49-F238E27FC236}">
                <a16:creationId xmlns:a16="http://schemas.microsoft.com/office/drawing/2014/main" id="{5837FDFF-5600-CB48-A342-D2712CA18796}"/>
              </a:ext>
            </a:extLst>
          </p:cNvPr>
          <p:cNvSpPr>
            <a:spLocks noGrp="1"/>
          </p:cNvSpPr>
          <p:nvPr>
            <p:ph type="title"/>
          </p:nvPr>
        </p:nvSpPr>
        <p:spPr>
          <a:xfrm>
            <a:off x="838200" y="291319"/>
            <a:ext cx="8941419" cy="1162592"/>
          </a:xfrm>
        </p:spPr>
        <p:txBody>
          <a:bodyPr/>
          <a:lstStyle/>
          <a:p>
            <a:r>
              <a:rPr lang="en-US"/>
              <a:t>Click to edit Master title style</a:t>
            </a:r>
          </a:p>
        </p:txBody>
      </p:sp>
    </p:spTree>
    <p:extLst>
      <p:ext uri="{BB962C8B-B14F-4D97-AF65-F5344CB8AC3E}">
        <p14:creationId xmlns:p14="http://schemas.microsoft.com/office/powerpoint/2010/main" val="40545253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CF9E59-0172-044D-B347-0BC5D4E9AEAE}"/>
              </a:ext>
            </a:extLst>
          </p:cNvPr>
          <p:cNvSpPr>
            <a:spLocks noGrp="1"/>
          </p:cNvSpPr>
          <p:nvPr>
            <p:ph type="title"/>
          </p:nvPr>
        </p:nvSpPr>
        <p:spPr/>
        <p:txBody>
          <a:bodyPr/>
          <a:lstStyle>
            <a:lvl1pPr>
              <a:defRPr b="0" i="0">
                <a:latin typeface="Avenir" panose="02000503020000020003" pitchFamily="2" charset="0"/>
              </a:defRPr>
            </a:lvl1pPr>
          </a:lstStyle>
          <a:p>
            <a:r>
              <a:rPr lang="en-US" dirty="0"/>
              <a:t>Click to edit Master title style</a:t>
            </a:r>
          </a:p>
        </p:txBody>
      </p:sp>
      <p:sp>
        <p:nvSpPr>
          <p:cNvPr id="3" name="Content Placeholder 2">
            <a:extLst>
              <a:ext uri="{FF2B5EF4-FFF2-40B4-BE49-F238E27FC236}">
                <a16:creationId xmlns:a16="http://schemas.microsoft.com/office/drawing/2014/main" id="{FB2F38CA-0A1E-9849-ADED-8250CFBBE5C8}"/>
              </a:ext>
            </a:extLst>
          </p:cNvPr>
          <p:cNvSpPr>
            <a:spLocks noGrp="1"/>
          </p:cNvSpPr>
          <p:nvPr>
            <p:ph idx="1"/>
          </p:nvPr>
        </p:nvSpPr>
        <p:spPr/>
        <p:txBody>
          <a:bodyPr/>
          <a:lstStyle>
            <a:lvl1pPr>
              <a:defRPr>
                <a:latin typeface="Avenir" panose="02000503020000020003" pitchFamily="2" charset="0"/>
              </a:defRPr>
            </a:lvl1pPr>
            <a:lvl2pPr>
              <a:defRPr>
                <a:latin typeface="Avenir" panose="02000503020000020003" pitchFamily="2" charset="0"/>
              </a:defRPr>
            </a:lvl2pPr>
            <a:lvl3pPr>
              <a:defRPr>
                <a:latin typeface="Avenir" panose="02000503020000020003" pitchFamily="2" charset="0"/>
              </a:defRPr>
            </a:lvl3pPr>
            <a:lvl4pPr>
              <a:defRPr>
                <a:latin typeface="Avenir" panose="02000503020000020003" pitchFamily="2" charset="0"/>
              </a:defRPr>
            </a:lvl4pPr>
            <a:lvl5pPr>
              <a:defRPr>
                <a:latin typeface="Avenir" panose="02000503020000020003" pitchFamily="2"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5D7F2BA2-B2DD-AB4F-88DA-4FD6E0D4E208}"/>
              </a:ext>
            </a:extLst>
          </p:cNvPr>
          <p:cNvSpPr>
            <a:spLocks noGrp="1"/>
          </p:cNvSpPr>
          <p:nvPr>
            <p:ph type="dt" sz="half" idx="10"/>
          </p:nvPr>
        </p:nvSpPr>
        <p:spPr/>
        <p:txBody>
          <a:bodyPr/>
          <a:lstStyle/>
          <a:p>
            <a:fld id="{83DB64B1-3016-9A4F-853C-A03142A4574D}" type="datetime1">
              <a:rPr lang="en-US" smtClean="0"/>
              <a:t>11/1/21</a:t>
            </a:fld>
            <a:endParaRPr lang="en-US"/>
          </a:p>
        </p:txBody>
      </p:sp>
      <p:sp>
        <p:nvSpPr>
          <p:cNvPr id="5" name="Footer Placeholder 4">
            <a:extLst>
              <a:ext uri="{FF2B5EF4-FFF2-40B4-BE49-F238E27FC236}">
                <a16:creationId xmlns:a16="http://schemas.microsoft.com/office/drawing/2014/main" id="{2E650A4A-B3FA-334E-ABC9-426BB6328D45}"/>
              </a:ext>
            </a:extLst>
          </p:cNvPr>
          <p:cNvSpPr>
            <a:spLocks noGrp="1"/>
          </p:cNvSpPr>
          <p:nvPr>
            <p:ph type="ftr" sz="quarter" idx="11"/>
          </p:nvPr>
        </p:nvSpPr>
        <p:spPr/>
        <p:txBody>
          <a:bodyPr/>
          <a:lstStyle/>
          <a:p>
            <a:endParaRPr lang="en-US"/>
          </a:p>
        </p:txBody>
      </p:sp>
      <p:sp>
        <p:nvSpPr>
          <p:cNvPr id="7" name="Rectangle 6">
            <a:extLst>
              <a:ext uri="{FF2B5EF4-FFF2-40B4-BE49-F238E27FC236}">
                <a16:creationId xmlns:a16="http://schemas.microsoft.com/office/drawing/2014/main" id="{28BC0193-669C-0A4A-902A-3B329B07DF2F}"/>
              </a:ext>
            </a:extLst>
          </p:cNvPr>
          <p:cNvSpPr/>
          <p:nvPr userDrawn="1"/>
        </p:nvSpPr>
        <p:spPr>
          <a:xfrm>
            <a:off x="38100" y="45720"/>
            <a:ext cx="12115800" cy="6766560"/>
          </a:xfrm>
          <a:prstGeom prst="rect">
            <a:avLst/>
          </a:prstGeom>
          <a:solidFill>
            <a:schemeClr val="bg1"/>
          </a:solidFill>
          <a:ln w="88900">
            <a:solidFill>
              <a:srgbClr val="00B6F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lide Number Placeholder 5">
            <a:extLst>
              <a:ext uri="{FF2B5EF4-FFF2-40B4-BE49-F238E27FC236}">
                <a16:creationId xmlns:a16="http://schemas.microsoft.com/office/drawing/2014/main" id="{160E1B52-B9F8-4F44-986D-409D2D53C53F}"/>
              </a:ext>
            </a:extLst>
          </p:cNvPr>
          <p:cNvSpPr>
            <a:spLocks noGrp="1"/>
          </p:cNvSpPr>
          <p:nvPr>
            <p:ph type="sldNum" sz="quarter" idx="12"/>
          </p:nvPr>
        </p:nvSpPr>
        <p:spPr>
          <a:xfrm>
            <a:off x="9194800" y="6356350"/>
            <a:ext cx="2743200" cy="365125"/>
          </a:xfrm>
        </p:spPr>
        <p:txBody>
          <a:bodyPr/>
          <a:lstStyle/>
          <a:p>
            <a:fld id="{6BCA73C5-4051-2D45-AC51-FD5A1C1C157A}" type="slidenum">
              <a:rPr lang="en-US" smtClean="0"/>
              <a:t>‹#›</a:t>
            </a:fld>
            <a:endParaRPr lang="en-US"/>
          </a:p>
        </p:txBody>
      </p:sp>
    </p:spTree>
    <p:extLst>
      <p:ext uri="{BB962C8B-B14F-4D97-AF65-F5344CB8AC3E}">
        <p14:creationId xmlns:p14="http://schemas.microsoft.com/office/powerpoint/2010/main" val="4878592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re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5D7F2BA2-B2DD-AB4F-88DA-4FD6E0D4E208}"/>
              </a:ext>
            </a:extLst>
          </p:cNvPr>
          <p:cNvSpPr>
            <a:spLocks noGrp="1"/>
          </p:cNvSpPr>
          <p:nvPr>
            <p:ph type="dt" sz="half" idx="10"/>
          </p:nvPr>
        </p:nvSpPr>
        <p:spPr/>
        <p:txBody>
          <a:bodyPr/>
          <a:lstStyle/>
          <a:p>
            <a:fld id="{83DB64B1-3016-9A4F-853C-A03142A4574D}" type="datetime1">
              <a:rPr lang="en-US" smtClean="0"/>
              <a:t>11/1/21</a:t>
            </a:fld>
            <a:endParaRPr lang="en-US"/>
          </a:p>
        </p:txBody>
      </p:sp>
      <p:sp>
        <p:nvSpPr>
          <p:cNvPr id="5" name="Footer Placeholder 4">
            <a:extLst>
              <a:ext uri="{FF2B5EF4-FFF2-40B4-BE49-F238E27FC236}">
                <a16:creationId xmlns:a16="http://schemas.microsoft.com/office/drawing/2014/main" id="{2E650A4A-B3FA-334E-ABC9-426BB6328D45}"/>
              </a:ext>
            </a:extLst>
          </p:cNvPr>
          <p:cNvSpPr>
            <a:spLocks noGrp="1"/>
          </p:cNvSpPr>
          <p:nvPr>
            <p:ph type="ftr" sz="quarter" idx="11"/>
          </p:nvPr>
        </p:nvSpPr>
        <p:spPr/>
        <p:txBody>
          <a:bodyPr/>
          <a:lstStyle/>
          <a:p>
            <a:endParaRPr lang="en-US"/>
          </a:p>
        </p:txBody>
      </p:sp>
      <p:sp>
        <p:nvSpPr>
          <p:cNvPr id="7" name="Rectangle 6">
            <a:extLst>
              <a:ext uri="{FF2B5EF4-FFF2-40B4-BE49-F238E27FC236}">
                <a16:creationId xmlns:a16="http://schemas.microsoft.com/office/drawing/2014/main" id="{28BC0193-669C-0A4A-902A-3B329B07DF2F}"/>
              </a:ext>
            </a:extLst>
          </p:cNvPr>
          <p:cNvSpPr/>
          <p:nvPr userDrawn="1"/>
        </p:nvSpPr>
        <p:spPr>
          <a:xfrm>
            <a:off x="38100" y="45720"/>
            <a:ext cx="12115800" cy="6766560"/>
          </a:xfrm>
          <a:prstGeom prst="rect">
            <a:avLst/>
          </a:prstGeom>
          <a:solidFill>
            <a:schemeClr val="bg1"/>
          </a:solidFill>
          <a:ln w="88900">
            <a:solidFill>
              <a:srgbClr val="A3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lide Number Placeholder 5">
            <a:extLst>
              <a:ext uri="{FF2B5EF4-FFF2-40B4-BE49-F238E27FC236}">
                <a16:creationId xmlns:a16="http://schemas.microsoft.com/office/drawing/2014/main" id="{160E1B52-B9F8-4F44-986D-409D2D53C53F}"/>
              </a:ext>
            </a:extLst>
          </p:cNvPr>
          <p:cNvSpPr>
            <a:spLocks noGrp="1"/>
          </p:cNvSpPr>
          <p:nvPr>
            <p:ph type="sldNum" sz="quarter" idx="12"/>
          </p:nvPr>
        </p:nvSpPr>
        <p:spPr>
          <a:xfrm>
            <a:off x="9194800" y="6356350"/>
            <a:ext cx="2743200" cy="365125"/>
          </a:xfrm>
        </p:spPr>
        <p:txBody>
          <a:bodyPr/>
          <a:lstStyle/>
          <a:p>
            <a:fld id="{6BCA73C5-4051-2D45-AC51-FD5A1C1C157A}" type="slidenum">
              <a:rPr lang="en-US" smtClean="0"/>
              <a:t>‹#›</a:t>
            </a:fld>
            <a:endParaRPr lang="en-US"/>
          </a:p>
        </p:txBody>
      </p:sp>
    </p:spTree>
    <p:extLst>
      <p:ext uri="{BB962C8B-B14F-4D97-AF65-F5344CB8AC3E}">
        <p14:creationId xmlns:p14="http://schemas.microsoft.com/office/powerpoint/2010/main" val="1891449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urpl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8BC0193-669C-0A4A-902A-3B329B07DF2F}"/>
              </a:ext>
            </a:extLst>
          </p:cNvPr>
          <p:cNvSpPr/>
          <p:nvPr userDrawn="1"/>
        </p:nvSpPr>
        <p:spPr>
          <a:xfrm>
            <a:off x="38100" y="45720"/>
            <a:ext cx="12115800" cy="6766560"/>
          </a:xfrm>
          <a:prstGeom prst="rect">
            <a:avLst/>
          </a:prstGeom>
          <a:solidFill>
            <a:schemeClr val="bg1"/>
          </a:solidFill>
          <a:ln w="88900">
            <a:solidFill>
              <a:srgbClr val="AA67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5">
            <a:extLst>
              <a:ext uri="{FF2B5EF4-FFF2-40B4-BE49-F238E27FC236}">
                <a16:creationId xmlns:a16="http://schemas.microsoft.com/office/drawing/2014/main" id="{2A9C65E7-C316-CE4D-B6A0-47D56FF3902A}"/>
              </a:ext>
            </a:extLst>
          </p:cNvPr>
          <p:cNvSpPr>
            <a:spLocks noGrp="1"/>
          </p:cNvSpPr>
          <p:nvPr>
            <p:ph type="sldNum" sz="quarter" idx="12"/>
          </p:nvPr>
        </p:nvSpPr>
        <p:spPr>
          <a:xfrm>
            <a:off x="9194800" y="6356350"/>
            <a:ext cx="2743200" cy="365125"/>
          </a:xfrm>
        </p:spPr>
        <p:txBody>
          <a:bodyPr/>
          <a:lstStyle/>
          <a:p>
            <a:fld id="{6BCA73C5-4051-2D45-AC51-FD5A1C1C157A}" type="slidenum">
              <a:rPr lang="en-US" smtClean="0"/>
              <a:t>‹#›</a:t>
            </a:fld>
            <a:endParaRPr lang="en-US"/>
          </a:p>
        </p:txBody>
      </p:sp>
    </p:spTree>
    <p:extLst>
      <p:ext uri="{BB962C8B-B14F-4D97-AF65-F5344CB8AC3E}">
        <p14:creationId xmlns:p14="http://schemas.microsoft.com/office/powerpoint/2010/main" val="38612852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green">
    <p:bg>
      <p:bgPr>
        <a:solidFill>
          <a:schemeClr val="accent6">
            <a:lumMod val="40000"/>
            <a:lumOff val="60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8BC0193-669C-0A4A-902A-3B329B07DF2F}"/>
              </a:ext>
            </a:extLst>
          </p:cNvPr>
          <p:cNvSpPr/>
          <p:nvPr userDrawn="1"/>
        </p:nvSpPr>
        <p:spPr>
          <a:xfrm>
            <a:off x="38100" y="45720"/>
            <a:ext cx="12115800" cy="6766560"/>
          </a:xfrm>
          <a:prstGeom prst="rect">
            <a:avLst/>
          </a:prstGeom>
          <a:solidFill>
            <a:schemeClr val="bg1"/>
          </a:solidFill>
          <a:ln w="8890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5">
            <a:extLst>
              <a:ext uri="{FF2B5EF4-FFF2-40B4-BE49-F238E27FC236}">
                <a16:creationId xmlns:a16="http://schemas.microsoft.com/office/drawing/2014/main" id="{2A9C65E7-C316-CE4D-B6A0-47D56FF3902A}"/>
              </a:ext>
            </a:extLst>
          </p:cNvPr>
          <p:cNvSpPr>
            <a:spLocks noGrp="1"/>
          </p:cNvSpPr>
          <p:nvPr>
            <p:ph type="sldNum" sz="quarter" idx="12"/>
          </p:nvPr>
        </p:nvSpPr>
        <p:spPr>
          <a:xfrm>
            <a:off x="9194800" y="6356350"/>
            <a:ext cx="2743200" cy="365125"/>
          </a:xfrm>
        </p:spPr>
        <p:txBody>
          <a:bodyPr/>
          <a:lstStyle/>
          <a:p>
            <a:fld id="{6BCA73C5-4051-2D45-AC51-FD5A1C1C157A}" type="slidenum">
              <a:rPr lang="en-US" smtClean="0"/>
              <a:t>‹#›</a:t>
            </a:fld>
            <a:endParaRPr lang="en-US"/>
          </a:p>
        </p:txBody>
      </p:sp>
    </p:spTree>
    <p:extLst>
      <p:ext uri="{BB962C8B-B14F-4D97-AF65-F5344CB8AC3E}">
        <p14:creationId xmlns:p14="http://schemas.microsoft.com/office/powerpoint/2010/main" val="25070201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29AB10-9C5B-3C49-B908-D60D6572000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0DB2FF2-3514-7E4F-979B-7D465AE1BF4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F76229F0-20F9-7245-A8DF-ED91AF9AB9A9}"/>
              </a:ext>
            </a:extLst>
          </p:cNvPr>
          <p:cNvSpPr>
            <a:spLocks noGrp="1"/>
          </p:cNvSpPr>
          <p:nvPr>
            <p:ph type="dt" sz="half" idx="10"/>
          </p:nvPr>
        </p:nvSpPr>
        <p:spPr/>
        <p:txBody>
          <a:bodyPr/>
          <a:lstStyle/>
          <a:p>
            <a:fld id="{1570E602-125A-D841-BBD6-EADF0C39E925}" type="datetime1">
              <a:rPr lang="en-US" smtClean="0"/>
              <a:t>11/1/21</a:t>
            </a:fld>
            <a:endParaRPr lang="en-US"/>
          </a:p>
        </p:txBody>
      </p:sp>
      <p:sp>
        <p:nvSpPr>
          <p:cNvPr id="5" name="Footer Placeholder 4">
            <a:extLst>
              <a:ext uri="{FF2B5EF4-FFF2-40B4-BE49-F238E27FC236}">
                <a16:creationId xmlns:a16="http://schemas.microsoft.com/office/drawing/2014/main" id="{5500ABE4-540A-8A46-BADB-D57CF3600AD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5E289A-E7A6-7041-AC8D-F84B985203D2}"/>
              </a:ext>
            </a:extLst>
          </p:cNvPr>
          <p:cNvSpPr>
            <a:spLocks noGrp="1"/>
          </p:cNvSpPr>
          <p:nvPr>
            <p:ph type="sldNum" sz="quarter" idx="12"/>
          </p:nvPr>
        </p:nvSpPr>
        <p:spPr/>
        <p:txBody>
          <a:bodyPr/>
          <a:lstStyle/>
          <a:p>
            <a:fld id="{6BCA73C5-4051-2D45-AC51-FD5A1C1C157A}" type="slidenum">
              <a:rPr lang="en-US" smtClean="0"/>
              <a:t>‹#›</a:t>
            </a:fld>
            <a:endParaRPr lang="en-US"/>
          </a:p>
        </p:txBody>
      </p:sp>
    </p:spTree>
    <p:extLst>
      <p:ext uri="{BB962C8B-B14F-4D97-AF65-F5344CB8AC3E}">
        <p14:creationId xmlns:p14="http://schemas.microsoft.com/office/powerpoint/2010/main" val="32166871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F80083-B51B-F64B-AA55-08C12C451E0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40269A8-BAB3-5047-9C68-7A1701E5C9BA}"/>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53138AC-E452-D440-864F-ECCBC3D38385}"/>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A06ABF0-DD3E-AB42-9B7A-29D73575CF6C}"/>
              </a:ext>
            </a:extLst>
          </p:cNvPr>
          <p:cNvSpPr>
            <a:spLocks noGrp="1"/>
          </p:cNvSpPr>
          <p:nvPr>
            <p:ph type="dt" sz="half" idx="10"/>
          </p:nvPr>
        </p:nvSpPr>
        <p:spPr/>
        <p:txBody>
          <a:bodyPr/>
          <a:lstStyle/>
          <a:p>
            <a:fld id="{54F14BB8-74D2-3E43-890F-8F2F42968950}" type="datetime1">
              <a:rPr lang="en-US" smtClean="0"/>
              <a:t>11/1/21</a:t>
            </a:fld>
            <a:endParaRPr lang="en-US"/>
          </a:p>
        </p:txBody>
      </p:sp>
      <p:sp>
        <p:nvSpPr>
          <p:cNvPr id="6" name="Footer Placeholder 5">
            <a:extLst>
              <a:ext uri="{FF2B5EF4-FFF2-40B4-BE49-F238E27FC236}">
                <a16:creationId xmlns:a16="http://schemas.microsoft.com/office/drawing/2014/main" id="{930F0AD2-EEAA-084E-86BF-5E9E486A6B2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83EA0A6-0275-B747-9008-35F9B8FBEC67}"/>
              </a:ext>
            </a:extLst>
          </p:cNvPr>
          <p:cNvSpPr>
            <a:spLocks noGrp="1"/>
          </p:cNvSpPr>
          <p:nvPr>
            <p:ph type="sldNum" sz="quarter" idx="12"/>
          </p:nvPr>
        </p:nvSpPr>
        <p:spPr/>
        <p:txBody>
          <a:bodyPr/>
          <a:lstStyle/>
          <a:p>
            <a:fld id="{6BCA73C5-4051-2D45-AC51-FD5A1C1C157A}" type="slidenum">
              <a:rPr lang="en-US" smtClean="0"/>
              <a:t>‹#›</a:t>
            </a:fld>
            <a:endParaRPr lang="en-US"/>
          </a:p>
        </p:txBody>
      </p:sp>
    </p:spTree>
    <p:extLst>
      <p:ext uri="{BB962C8B-B14F-4D97-AF65-F5344CB8AC3E}">
        <p14:creationId xmlns:p14="http://schemas.microsoft.com/office/powerpoint/2010/main" val="8516907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78F68-5C69-394B-8BCF-D20309B06D5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4B7271F-5514-F246-8093-A1E88A3AC08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F38AF8BF-D8FB-054F-AFB9-095D0F84E942}"/>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E5D8762-E4ED-944E-9C50-E6D1F7468C4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3B414A51-2447-9447-9E65-910F362E10BC}"/>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834532E-F973-AE4F-B307-9C4ABFDB41D3}"/>
              </a:ext>
            </a:extLst>
          </p:cNvPr>
          <p:cNvSpPr>
            <a:spLocks noGrp="1"/>
          </p:cNvSpPr>
          <p:nvPr>
            <p:ph type="dt" sz="half" idx="10"/>
          </p:nvPr>
        </p:nvSpPr>
        <p:spPr/>
        <p:txBody>
          <a:bodyPr/>
          <a:lstStyle/>
          <a:p>
            <a:fld id="{F378214F-A4C9-C041-8305-3968946FB632}" type="datetime1">
              <a:rPr lang="en-US" smtClean="0"/>
              <a:t>11/1/21</a:t>
            </a:fld>
            <a:endParaRPr lang="en-US"/>
          </a:p>
        </p:txBody>
      </p:sp>
      <p:sp>
        <p:nvSpPr>
          <p:cNvPr id="8" name="Footer Placeholder 7">
            <a:extLst>
              <a:ext uri="{FF2B5EF4-FFF2-40B4-BE49-F238E27FC236}">
                <a16:creationId xmlns:a16="http://schemas.microsoft.com/office/drawing/2014/main" id="{B0E3EA70-3106-774D-8323-DEFC4395D80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6B0D810-CC25-514E-90F4-4DE901DD15F8}"/>
              </a:ext>
            </a:extLst>
          </p:cNvPr>
          <p:cNvSpPr>
            <a:spLocks noGrp="1"/>
          </p:cNvSpPr>
          <p:nvPr>
            <p:ph type="sldNum" sz="quarter" idx="12"/>
          </p:nvPr>
        </p:nvSpPr>
        <p:spPr/>
        <p:txBody>
          <a:bodyPr/>
          <a:lstStyle/>
          <a:p>
            <a:fld id="{6BCA73C5-4051-2D45-AC51-FD5A1C1C157A}" type="slidenum">
              <a:rPr lang="en-US" smtClean="0"/>
              <a:t>‹#›</a:t>
            </a:fld>
            <a:endParaRPr lang="en-US"/>
          </a:p>
        </p:txBody>
      </p:sp>
    </p:spTree>
    <p:extLst>
      <p:ext uri="{BB962C8B-B14F-4D97-AF65-F5344CB8AC3E}">
        <p14:creationId xmlns:p14="http://schemas.microsoft.com/office/powerpoint/2010/main" val="4756897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8F5B8A-B85B-3A4C-A622-549F6B28038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A338235-253C-054A-863C-FEEF02C125D8}"/>
              </a:ext>
            </a:extLst>
          </p:cNvPr>
          <p:cNvSpPr>
            <a:spLocks noGrp="1"/>
          </p:cNvSpPr>
          <p:nvPr>
            <p:ph type="dt" sz="half" idx="10"/>
          </p:nvPr>
        </p:nvSpPr>
        <p:spPr/>
        <p:txBody>
          <a:bodyPr/>
          <a:lstStyle/>
          <a:p>
            <a:fld id="{EE428675-3694-DC45-9CCE-9680EB1371B3}" type="datetime1">
              <a:rPr lang="en-US" smtClean="0"/>
              <a:t>11/1/21</a:t>
            </a:fld>
            <a:endParaRPr lang="en-US"/>
          </a:p>
        </p:txBody>
      </p:sp>
      <p:sp>
        <p:nvSpPr>
          <p:cNvPr id="4" name="Footer Placeholder 3">
            <a:extLst>
              <a:ext uri="{FF2B5EF4-FFF2-40B4-BE49-F238E27FC236}">
                <a16:creationId xmlns:a16="http://schemas.microsoft.com/office/drawing/2014/main" id="{71C82665-4262-8347-AD55-38E1521E88B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7DCF5E5-C99B-3C42-B309-3F0AF7B72147}"/>
              </a:ext>
            </a:extLst>
          </p:cNvPr>
          <p:cNvSpPr>
            <a:spLocks noGrp="1"/>
          </p:cNvSpPr>
          <p:nvPr>
            <p:ph type="sldNum" sz="quarter" idx="12"/>
          </p:nvPr>
        </p:nvSpPr>
        <p:spPr/>
        <p:txBody>
          <a:bodyPr/>
          <a:lstStyle/>
          <a:p>
            <a:fld id="{6BCA73C5-4051-2D45-AC51-FD5A1C1C157A}" type="slidenum">
              <a:rPr lang="en-US" smtClean="0"/>
              <a:t>‹#›</a:t>
            </a:fld>
            <a:endParaRPr lang="en-US"/>
          </a:p>
        </p:txBody>
      </p:sp>
    </p:spTree>
    <p:extLst>
      <p:ext uri="{BB962C8B-B14F-4D97-AF65-F5344CB8AC3E}">
        <p14:creationId xmlns:p14="http://schemas.microsoft.com/office/powerpoint/2010/main" val="40765103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B46D1F4-47AB-674E-B7B4-644977D59212}"/>
              </a:ext>
            </a:extLst>
          </p:cNvPr>
          <p:cNvSpPr>
            <a:spLocks noGrp="1"/>
          </p:cNvSpPr>
          <p:nvPr>
            <p:ph type="title"/>
          </p:nvPr>
        </p:nvSpPr>
        <p:spPr>
          <a:xfrm>
            <a:off x="639956" y="277465"/>
            <a:ext cx="8941419" cy="1162592"/>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a:extLst>
              <a:ext uri="{FF2B5EF4-FFF2-40B4-BE49-F238E27FC236}">
                <a16:creationId xmlns:a16="http://schemas.microsoft.com/office/drawing/2014/main" id="{E2DA9934-6E1E-624F-92F4-CA26E392B79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69F979DC-2FF9-4F4E-A3A8-2BED888F83E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B86E0F3-851B-D04D-8388-F0082F0B8354}" type="datetime1">
              <a:rPr lang="en-US" smtClean="0"/>
              <a:t>11/1/21</a:t>
            </a:fld>
            <a:endParaRPr lang="en-US"/>
          </a:p>
        </p:txBody>
      </p:sp>
      <p:sp>
        <p:nvSpPr>
          <p:cNvPr id="5" name="Footer Placeholder 4">
            <a:extLst>
              <a:ext uri="{FF2B5EF4-FFF2-40B4-BE49-F238E27FC236}">
                <a16:creationId xmlns:a16="http://schemas.microsoft.com/office/drawing/2014/main" id="{960DBD27-42C0-3542-A8C3-E254AF9AEA2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95D511D-0DCF-4D4D-8359-143BCAE2401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BCA73C5-4051-2D45-AC51-FD5A1C1C157A}" type="slidenum">
              <a:rPr lang="en-US" smtClean="0"/>
              <a:t>‹#›</a:t>
            </a:fld>
            <a:endParaRPr lang="en-US"/>
          </a:p>
        </p:txBody>
      </p:sp>
    </p:spTree>
    <p:extLst>
      <p:ext uri="{BB962C8B-B14F-4D97-AF65-F5344CB8AC3E}">
        <p14:creationId xmlns:p14="http://schemas.microsoft.com/office/powerpoint/2010/main" val="39946132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2" r:id="rId3"/>
    <p:sldLayoutId id="2147483660" r:id="rId4"/>
    <p:sldLayoutId id="2147483661"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3" r:id="rId15"/>
  </p:sldLayoutIdLst>
  <p:hf hdr="0" ftr="0" dt="0"/>
  <p:txStyles>
    <p:titleStyle>
      <a:lvl1pPr algn="l" defTabSz="914400" rtl="0" eaLnBrk="1" latinLnBrk="0" hangingPunct="1">
        <a:lnSpc>
          <a:spcPct val="90000"/>
        </a:lnSpc>
        <a:spcBef>
          <a:spcPct val="0"/>
        </a:spcBef>
        <a:buNone/>
        <a:defRPr sz="2800" b="0" i="0" kern="1200">
          <a:solidFill>
            <a:schemeClr val="tx1"/>
          </a:solidFill>
          <a:latin typeface="Avenir Book" panose="02000503020000020003" pitchFamily="2"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5.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15.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15.xml"/><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15.xml"/><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15.xml"/><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15.xml"/><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15.xml"/><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3.xml"/><Relationship Id="rId1" Type="http://schemas.openxmlformats.org/officeDocument/2006/relationships/slideLayout" Target="../slideLayouts/slideLayout5.xml"/><Relationship Id="rId4" Type="http://schemas.openxmlformats.org/officeDocument/2006/relationships/image" Target="../media/image25.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9.xml"/><Relationship Id="rId1" Type="http://schemas.openxmlformats.org/officeDocument/2006/relationships/slideLayout" Target="../slideLayouts/slideLayout5.xml"/><Relationship Id="rId4" Type="http://schemas.openxmlformats.org/officeDocument/2006/relationships/image" Target="../media/image30.png"/></Relationships>
</file>

<file path=ppt/slides/_rels/slide4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0.xml"/><Relationship Id="rId1" Type="http://schemas.openxmlformats.org/officeDocument/2006/relationships/slideLayout" Target="../slideLayouts/slideLayout5.xml"/><Relationship Id="rId4" Type="http://schemas.openxmlformats.org/officeDocument/2006/relationships/image" Target="../media/image31.png"/></Relationships>
</file>

<file path=ppt/slides/_rels/slide4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2.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8.xml"/><Relationship Id="rId1" Type="http://schemas.openxmlformats.org/officeDocument/2006/relationships/slideLayout" Target="../slideLayouts/slideLayout4.xml"/><Relationship Id="rId4" Type="http://schemas.openxmlformats.org/officeDocument/2006/relationships/image" Target="../media/image35.png"/></Relationships>
</file>

<file path=ppt/slides/_rels/slide5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9.xml"/><Relationship Id="rId1" Type="http://schemas.openxmlformats.org/officeDocument/2006/relationships/slideLayout" Target="../slideLayouts/slideLayout4.xml"/><Relationship Id="rId4" Type="http://schemas.openxmlformats.org/officeDocument/2006/relationships/image" Target="../media/image37.png"/></Relationships>
</file>

<file path=ppt/slides/_rels/slide5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0.xml"/><Relationship Id="rId1" Type="http://schemas.openxmlformats.org/officeDocument/2006/relationships/slideLayout" Target="../slideLayouts/slideLayout4.xml"/><Relationship Id="rId4" Type="http://schemas.openxmlformats.org/officeDocument/2006/relationships/image" Target="../media/image39.png"/></Relationships>
</file>

<file path=ppt/slides/_rels/slide5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1.xml"/><Relationship Id="rId1" Type="http://schemas.openxmlformats.org/officeDocument/2006/relationships/slideLayout" Target="../slideLayouts/slideLayout4.xml"/><Relationship Id="rId4" Type="http://schemas.openxmlformats.org/officeDocument/2006/relationships/image" Target="../media/image40.png"/></Relationships>
</file>

<file path=ppt/slides/_rels/slide5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2.xml"/><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4.xml"/><Relationship Id="rId1" Type="http://schemas.openxmlformats.org/officeDocument/2006/relationships/slideLayout" Target="../slideLayouts/slideLayout4.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5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5.xml"/><Relationship Id="rId1" Type="http://schemas.openxmlformats.org/officeDocument/2006/relationships/slideLayout" Target="../slideLayouts/slideLayout4.xml"/><Relationship Id="rId4" Type="http://schemas.openxmlformats.org/officeDocument/2006/relationships/image" Target="../media/image47.png"/></Relationships>
</file>

<file path=ppt/slides/_rels/slide5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6.xml"/><Relationship Id="rId1" Type="http://schemas.openxmlformats.org/officeDocument/2006/relationships/slideLayout" Target="../slideLayouts/slideLayout4.xml"/><Relationship Id="rId4" Type="http://schemas.openxmlformats.org/officeDocument/2006/relationships/image" Target="../media/image48.png"/></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15.xml"/><Relationship Id="rId4" Type="http://schemas.openxmlformats.org/officeDocument/2006/relationships/image" Target="../media/image5.png"/></Relationships>
</file>

<file path=ppt/slides/_rels/slide6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7.xml"/><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5.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35824E-0329-7345-8870-B3763055EC9A}"/>
              </a:ext>
            </a:extLst>
          </p:cNvPr>
          <p:cNvSpPr>
            <a:spLocks noGrp="1"/>
          </p:cNvSpPr>
          <p:nvPr>
            <p:ph type="ctrTitle"/>
          </p:nvPr>
        </p:nvSpPr>
        <p:spPr>
          <a:xfrm>
            <a:off x="2099818" y="1687691"/>
            <a:ext cx="9713640" cy="1176431"/>
          </a:xfrm>
        </p:spPr>
        <p:txBody>
          <a:bodyPr anchor="b" anchorCtr="0">
            <a:normAutofit/>
          </a:bodyPr>
          <a:lstStyle/>
          <a:p>
            <a:pPr algn="l"/>
            <a:r>
              <a:rPr lang="en-US" sz="4000" dirty="0">
                <a:latin typeface="Avenir Medium" panose="02000503020000020003" pitchFamily="2" charset="0"/>
              </a:rPr>
              <a:t>Lecture 18: Adversarial NLP</a:t>
            </a:r>
            <a:br>
              <a:rPr lang="en-US" sz="4000" dirty="0">
                <a:latin typeface="Avenir Medium" panose="02000503020000020003" pitchFamily="2" charset="0"/>
              </a:rPr>
            </a:br>
            <a:r>
              <a:rPr lang="en-US" sz="2400" dirty="0">
                <a:solidFill>
                  <a:schemeClr val="tx1">
                    <a:lumMod val="65000"/>
                    <a:lumOff val="35000"/>
                  </a:schemeClr>
                </a:solidFill>
                <a:latin typeface="Avenir Medium" panose="02000503020000020003" pitchFamily="2" charset="0"/>
              </a:rPr>
              <a:t>”If it’s not broken …”, well, you’re probably wrong. It’s broken.</a:t>
            </a:r>
          </a:p>
        </p:txBody>
      </p:sp>
      <p:sp>
        <p:nvSpPr>
          <p:cNvPr id="3" name="Subtitle 2">
            <a:extLst>
              <a:ext uri="{FF2B5EF4-FFF2-40B4-BE49-F238E27FC236}">
                <a16:creationId xmlns:a16="http://schemas.microsoft.com/office/drawing/2014/main" id="{A42AC2B2-BE48-F147-B8F0-C4214DE57FF7}"/>
              </a:ext>
            </a:extLst>
          </p:cNvPr>
          <p:cNvSpPr>
            <a:spLocks noGrp="1"/>
          </p:cNvSpPr>
          <p:nvPr>
            <p:ph type="subTitle" idx="1"/>
          </p:nvPr>
        </p:nvSpPr>
        <p:spPr>
          <a:xfrm>
            <a:off x="2099818" y="3486851"/>
            <a:ext cx="9144000" cy="1655762"/>
          </a:xfrm>
        </p:spPr>
        <p:txBody>
          <a:bodyPr/>
          <a:lstStyle/>
          <a:p>
            <a:pPr algn="l"/>
            <a:r>
              <a:rPr lang="en-US" sz="3200" b="1" dirty="0">
                <a:solidFill>
                  <a:srgbClr val="C00000"/>
                </a:solidFill>
                <a:latin typeface="Avenir Medium" panose="02000503020000020003" pitchFamily="2" charset="0"/>
              </a:rPr>
              <a:t>Harvard IACS</a:t>
            </a:r>
          </a:p>
          <a:p>
            <a:pPr algn="l"/>
            <a:r>
              <a:rPr lang="en-US" dirty="0">
                <a:solidFill>
                  <a:schemeClr val="tx1">
                    <a:lumMod val="75000"/>
                    <a:lumOff val="25000"/>
                  </a:schemeClr>
                </a:solidFill>
                <a:latin typeface="Avenir Medium" panose="02000503020000020003" pitchFamily="2" charset="0"/>
              </a:rPr>
              <a:t>Chris Tanner</a:t>
            </a:r>
          </a:p>
        </p:txBody>
      </p:sp>
      <p:sp>
        <p:nvSpPr>
          <p:cNvPr id="7" name="Rectangle 6">
            <a:extLst>
              <a:ext uri="{FF2B5EF4-FFF2-40B4-BE49-F238E27FC236}">
                <a16:creationId xmlns:a16="http://schemas.microsoft.com/office/drawing/2014/main" id="{C00021C8-F00C-6C43-B330-F8BA8DD2CC26}"/>
              </a:ext>
            </a:extLst>
          </p:cNvPr>
          <p:cNvSpPr/>
          <p:nvPr/>
        </p:nvSpPr>
        <p:spPr>
          <a:xfrm>
            <a:off x="2099818" y="2992415"/>
            <a:ext cx="7806044" cy="99664"/>
          </a:xfrm>
          <a:prstGeom prst="rect">
            <a:avLst/>
          </a:pr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210095D9-816C-7842-801A-6D3B6EE1281A}"/>
              </a:ext>
            </a:extLst>
          </p:cNvPr>
          <p:cNvSpPr/>
          <p:nvPr/>
        </p:nvSpPr>
        <p:spPr>
          <a:xfrm>
            <a:off x="2099818" y="3070307"/>
            <a:ext cx="7806044" cy="86497"/>
          </a:xfrm>
          <a:prstGeom prst="rect">
            <a:avLst/>
          </a:prstGeom>
          <a:solidFill>
            <a:srgbClr val="C0000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5E08E0CE-39C7-A643-B7ED-92F447A1E1D5}"/>
              </a:ext>
            </a:extLst>
          </p:cNvPr>
          <p:cNvGrpSpPr>
            <a:grpSpLocks noChangeAspect="1"/>
          </p:cNvGrpSpPr>
          <p:nvPr/>
        </p:nvGrpSpPr>
        <p:grpSpPr>
          <a:xfrm>
            <a:off x="7891509" y="3410815"/>
            <a:ext cx="1789742" cy="1001334"/>
            <a:chOff x="3383860" y="4092499"/>
            <a:chExt cx="1774304" cy="1102997"/>
          </a:xfrm>
        </p:grpSpPr>
        <p:pic>
          <p:nvPicPr>
            <p:cNvPr id="10" name="Picture 9" descr="iacs.png">
              <a:extLst>
                <a:ext uri="{FF2B5EF4-FFF2-40B4-BE49-F238E27FC236}">
                  <a16:creationId xmlns:a16="http://schemas.microsoft.com/office/drawing/2014/main" id="{4BDB223D-D079-9D42-8CA1-AD998125D688}"/>
                </a:ext>
              </a:extLst>
            </p:cNvPr>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3383860" y="4092501"/>
              <a:ext cx="874886" cy="1102995"/>
            </a:xfrm>
            <a:prstGeom prst="rect">
              <a:avLst/>
            </a:prstGeom>
          </p:spPr>
        </p:pic>
        <p:pic>
          <p:nvPicPr>
            <p:cNvPr id="11" name="Picture 10" descr="harvard.png">
              <a:extLst>
                <a:ext uri="{FF2B5EF4-FFF2-40B4-BE49-F238E27FC236}">
                  <a16:creationId xmlns:a16="http://schemas.microsoft.com/office/drawing/2014/main" id="{3FB39F88-82EF-0E43-888E-3388EB909C53}"/>
                </a:ext>
              </a:extLst>
            </p:cNvPr>
            <p:cNvPicPr>
              <a:picLocks/>
            </p:cNvPicPr>
            <p:nvPr userDrawn="1"/>
          </p:nvPicPr>
          <p:blipFill>
            <a:blip r:embed="rId3">
              <a:extLst>
                <a:ext uri="{28A0092B-C50C-407E-A947-70E740481C1C}">
                  <a14:useLocalDpi xmlns:a14="http://schemas.microsoft.com/office/drawing/2010/main" val="0"/>
                </a:ext>
              </a:extLst>
            </a:blip>
            <a:stretch>
              <a:fillRect/>
            </a:stretch>
          </p:blipFill>
          <p:spPr>
            <a:xfrm>
              <a:off x="4283769" y="4092499"/>
              <a:ext cx="874395" cy="1102995"/>
            </a:xfrm>
            <a:prstGeom prst="rect">
              <a:avLst/>
            </a:prstGeom>
          </p:spPr>
        </p:pic>
      </p:grpSp>
    </p:spTree>
    <p:extLst>
      <p:ext uri="{BB962C8B-B14F-4D97-AF65-F5344CB8AC3E}">
        <p14:creationId xmlns:p14="http://schemas.microsoft.com/office/powerpoint/2010/main" val="13455183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9">
            <a:extLst>
              <a:ext uri="{FF2B5EF4-FFF2-40B4-BE49-F238E27FC236}">
                <a16:creationId xmlns:a16="http://schemas.microsoft.com/office/drawing/2014/main" id="{8FA61FDA-A3CB-E84C-A962-D3AC79F2AB27}"/>
              </a:ext>
            </a:extLst>
          </p:cNvPr>
          <p:cNvSpPr>
            <a:spLocks noGrp="1"/>
          </p:cNvSpPr>
          <p:nvPr>
            <p:ph type="sldNum" sz="quarter" idx="12"/>
          </p:nvPr>
        </p:nvSpPr>
        <p:spPr>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10</a:t>
            </a:fld>
            <a:endParaRPr lang="en-US" dirty="0"/>
          </a:p>
        </p:txBody>
      </p:sp>
      <p:sp>
        <p:nvSpPr>
          <p:cNvPr id="10" name="Rectangle 9">
            <a:extLst>
              <a:ext uri="{FF2B5EF4-FFF2-40B4-BE49-F238E27FC236}">
                <a16:creationId xmlns:a16="http://schemas.microsoft.com/office/drawing/2014/main" id="{D9E6B28E-BEBE-FA44-AB02-A31AC669143A}"/>
              </a:ext>
            </a:extLst>
          </p:cNvPr>
          <p:cNvSpPr/>
          <p:nvPr/>
        </p:nvSpPr>
        <p:spPr>
          <a:xfrm>
            <a:off x="351847" y="709371"/>
            <a:ext cx="1358965" cy="9069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3DB697AE-0516-FF44-B886-7AE13FD57F6E}"/>
              </a:ext>
            </a:extLst>
          </p:cNvPr>
          <p:cNvSpPr txBox="1">
            <a:spLocks/>
          </p:cNvSpPr>
          <p:nvPr/>
        </p:nvSpPr>
        <p:spPr>
          <a:xfrm>
            <a:off x="233451" y="174626"/>
            <a:ext cx="2067297" cy="62543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r>
              <a:rPr lang="en-US" dirty="0"/>
              <a:t>Example</a:t>
            </a:r>
            <a:endParaRPr lang="en-US" dirty="0">
              <a:solidFill>
                <a:srgbClr val="7030A0"/>
              </a:solidFill>
            </a:endParaRPr>
          </a:p>
        </p:txBody>
      </p:sp>
      <p:sp>
        <p:nvSpPr>
          <p:cNvPr id="7" name="Title 1">
            <a:extLst>
              <a:ext uri="{FF2B5EF4-FFF2-40B4-BE49-F238E27FC236}">
                <a16:creationId xmlns:a16="http://schemas.microsoft.com/office/drawing/2014/main" id="{6C58050D-75DD-8F49-9E8C-D64FEF29B3D7}"/>
              </a:ext>
            </a:extLst>
          </p:cNvPr>
          <p:cNvSpPr txBox="1">
            <a:spLocks/>
          </p:cNvSpPr>
          <p:nvPr/>
        </p:nvSpPr>
        <p:spPr>
          <a:xfrm>
            <a:off x="1744555" y="1029839"/>
            <a:ext cx="8819536" cy="625439"/>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pPr algn="ctr"/>
            <a:r>
              <a:rPr lang="en-US" dirty="0">
                <a:solidFill>
                  <a:srgbClr val="C00000"/>
                </a:solidFill>
              </a:rPr>
              <a:t>Could add random noise at the character level.</a:t>
            </a:r>
          </a:p>
        </p:txBody>
      </p:sp>
      <mc:AlternateContent xmlns:mc="http://schemas.openxmlformats.org/markup-compatibility/2006">
        <mc:Choice xmlns:a14="http://schemas.microsoft.com/office/drawing/2010/main" Requires="a14">
          <p:sp>
            <p:nvSpPr>
              <p:cNvPr id="12" name="Title 1">
                <a:extLst>
                  <a:ext uri="{FF2B5EF4-FFF2-40B4-BE49-F238E27FC236}">
                    <a16:creationId xmlns:a16="http://schemas.microsoft.com/office/drawing/2014/main" id="{48F0E43A-9DAF-C348-AA8F-F1A6DFCC4DE2}"/>
                  </a:ext>
                </a:extLst>
              </p:cNvPr>
              <p:cNvSpPr txBox="1">
                <a:spLocks/>
              </p:cNvSpPr>
              <p:nvPr/>
            </p:nvSpPr>
            <p:spPr>
              <a:xfrm>
                <a:off x="703004" y="2692190"/>
                <a:ext cx="2231923" cy="62543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r>
                  <a:rPr lang="en-US" dirty="0"/>
                  <a:t>Input, </a:t>
                </a:r>
                <a14:m>
                  <m:oMath xmlns:m="http://schemas.openxmlformats.org/officeDocument/2006/math">
                    <m:r>
                      <a:rPr lang="en-US" i="1" dirty="0" smtClean="0">
                        <a:latin typeface="Cambria Math" panose="02040503050406030204" pitchFamily="18" charset="0"/>
                      </a:rPr>
                      <m:t>𝑥</m:t>
                    </m:r>
                    <m:r>
                      <a:rPr lang="en-US" i="1" dirty="0" smtClean="0">
                        <a:latin typeface="Cambria Math" panose="02040503050406030204" pitchFamily="18" charset="0"/>
                      </a:rPr>
                      <m:t> </m:t>
                    </m:r>
                  </m:oMath>
                </a14:m>
                <a:endParaRPr lang="en-US" dirty="0"/>
              </a:p>
            </p:txBody>
          </p:sp>
        </mc:Choice>
        <mc:Fallback>
          <p:sp>
            <p:nvSpPr>
              <p:cNvPr id="12" name="Title 1">
                <a:extLst>
                  <a:ext uri="{FF2B5EF4-FFF2-40B4-BE49-F238E27FC236}">
                    <a16:creationId xmlns:a16="http://schemas.microsoft.com/office/drawing/2014/main" id="{48F0E43A-9DAF-C348-AA8F-F1A6DFCC4DE2}"/>
                  </a:ext>
                </a:extLst>
              </p:cNvPr>
              <p:cNvSpPr txBox="1">
                <a:spLocks noRot="1" noChangeAspect="1" noMove="1" noResize="1" noEditPoints="1" noAdjustHandles="1" noChangeArrowheads="1" noChangeShapeType="1" noTextEdit="1"/>
              </p:cNvSpPr>
              <p:nvPr/>
            </p:nvSpPr>
            <p:spPr>
              <a:xfrm>
                <a:off x="703004" y="2692190"/>
                <a:ext cx="2231923" cy="625438"/>
              </a:xfrm>
              <a:prstGeom prst="rect">
                <a:avLst/>
              </a:prstGeom>
              <a:blipFill>
                <a:blip r:embed="rId3"/>
                <a:stretch>
                  <a:fillRect l="-5682" t="-16000" b="-4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3" name="Title 1">
                <a:extLst>
                  <a:ext uri="{FF2B5EF4-FFF2-40B4-BE49-F238E27FC236}">
                    <a16:creationId xmlns:a16="http://schemas.microsoft.com/office/drawing/2014/main" id="{27FEC7B9-02C4-6D42-B1C2-DE75BEAD6375}"/>
                  </a:ext>
                </a:extLst>
              </p:cNvPr>
              <p:cNvSpPr txBox="1">
                <a:spLocks/>
              </p:cNvSpPr>
              <p:nvPr/>
            </p:nvSpPr>
            <p:spPr>
              <a:xfrm>
                <a:off x="6985148" y="2694278"/>
                <a:ext cx="3760839" cy="62543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r>
                  <a:rPr lang="en-US" dirty="0"/>
                  <a:t>Perturbation, </a:t>
                </a:r>
                <a14:m>
                  <m:oMath xmlns:m="http://schemas.openxmlformats.org/officeDocument/2006/math">
                    <m:r>
                      <a:rPr lang="en-US" i="1" dirty="0" smtClean="0">
                        <a:latin typeface="Cambria Math" panose="02040503050406030204" pitchFamily="18" charset="0"/>
                      </a:rPr>
                      <m:t>𝑥</m:t>
                    </m:r>
                    <m:r>
                      <a:rPr lang="en-US" i="1" dirty="0" smtClean="0">
                        <a:latin typeface="Cambria Math" panose="02040503050406030204" pitchFamily="18" charset="0"/>
                      </a:rPr>
                      <m:t>’</m:t>
                    </m:r>
                  </m:oMath>
                </a14:m>
                <a:endParaRPr lang="en-US" dirty="0"/>
              </a:p>
            </p:txBody>
          </p:sp>
        </mc:Choice>
        <mc:Fallback>
          <p:sp>
            <p:nvSpPr>
              <p:cNvPr id="13" name="Title 1">
                <a:extLst>
                  <a:ext uri="{FF2B5EF4-FFF2-40B4-BE49-F238E27FC236}">
                    <a16:creationId xmlns:a16="http://schemas.microsoft.com/office/drawing/2014/main" id="{27FEC7B9-02C4-6D42-B1C2-DE75BEAD6375}"/>
                  </a:ext>
                </a:extLst>
              </p:cNvPr>
              <p:cNvSpPr txBox="1">
                <a:spLocks noRot="1" noChangeAspect="1" noMove="1" noResize="1" noEditPoints="1" noAdjustHandles="1" noChangeArrowheads="1" noChangeShapeType="1" noTextEdit="1"/>
              </p:cNvSpPr>
              <p:nvPr/>
            </p:nvSpPr>
            <p:spPr>
              <a:xfrm>
                <a:off x="6985148" y="2694278"/>
                <a:ext cx="3760839" cy="625438"/>
              </a:xfrm>
              <a:prstGeom prst="rect">
                <a:avLst/>
              </a:prstGeom>
              <a:blipFill>
                <a:blip r:embed="rId4"/>
                <a:stretch>
                  <a:fillRect l="-3367" t="-16000" b="-4000"/>
                </a:stretch>
              </a:blipFill>
            </p:spPr>
            <p:txBody>
              <a:bodyPr/>
              <a:lstStyle/>
              <a:p>
                <a:r>
                  <a:rPr lang="en-US">
                    <a:noFill/>
                  </a:rPr>
                  <a:t> </a:t>
                </a:r>
              </a:p>
            </p:txBody>
          </p:sp>
        </mc:Fallback>
      </mc:AlternateContent>
      <p:sp>
        <p:nvSpPr>
          <p:cNvPr id="5" name="Rectangle 4">
            <a:extLst>
              <a:ext uri="{FF2B5EF4-FFF2-40B4-BE49-F238E27FC236}">
                <a16:creationId xmlns:a16="http://schemas.microsoft.com/office/drawing/2014/main" id="{A1737A66-CC8B-9E48-B157-AC45DF0A7C55}"/>
              </a:ext>
            </a:extLst>
          </p:cNvPr>
          <p:cNvSpPr/>
          <p:nvPr/>
        </p:nvSpPr>
        <p:spPr>
          <a:xfrm>
            <a:off x="703006" y="3283723"/>
            <a:ext cx="4783394" cy="830997"/>
          </a:xfrm>
          <a:prstGeom prst="rect">
            <a:avLst/>
          </a:prstGeom>
        </p:spPr>
        <p:txBody>
          <a:bodyPr wrap="square">
            <a:spAutoFit/>
          </a:bodyPr>
          <a:lstStyle/>
          <a:p>
            <a:r>
              <a:rPr lang="en-US" sz="2400" dirty="0">
                <a:solidFill>
                  <a:schemeClr val="tx1">
                    <a:lumMod val="75000"/>
                    <a:lumOff val="25000"/>
                  </a:schemeClr>
                </a:solidFill>
                <a:latin typeface="Avenir Book" panose="02000503020000020003" pitchFamily="2" charset="0"/>
              </a:rPr>
              <a:t>“True Grit” was the best movie I’ve seen since I was a small boy.</a:t>
            </a:r>
            <a:endParaRPr lang="en-US" sz="2400" dirty="0">
              <a:solidFill>
                <a:schemeClr val="tx1">
                  <a:lumMod val="75000"/>
                  <a:lumOff val="25000"/>
                </a:schemeClr>
              </a:solidFill>
              <a:effectLst/>
              <a:latin typeface="Avenir Book" panose="02000503020000020003" pitchFamily="2" charset="0"/>
            </a:endParaRPr>
          </a:p>
        </p:txBody>
      </p:sp>
      <p:sp>
        <p:nvSpPr>
          <p:cNvPr id="14" name="Rectangle 13">
            <a:extLst>
              <a:ext uri="{FF2B5EF4-FFF2-40B4-BE49-F238E27FC236}">
                <a16:creationId xmlns:a16="http://schemas.microsoft.com/office/drawing/2014/main" id="{F3AF791F-0686-AF47-9C1D-ABD94A04D7E1}"/>
              </a:ext>
            </a:extLst>
          </p:cNvPr>
          <p:cNvSpPr/>
          <p:nvPr/>
        </p:nvSpPr>
        <p:spPr>
          <a:xfrm>
            <a:off x="6985148" y="3442460"/>
            <a:ext cx="4783394" cy="830997"/>
          </a:xfrm>
          <a:prstGeom prst="rect">
            <a:avLst/>
          </a:prstGeom>
        </p:spPr>
        <p:txBody>
          <a:bodyPr wrap="square">
            <a:spAutoFit/>
          </a:bodyPr>
          <a:lstStyle/>
          <a:p>
            <a:r>
              <a:rPr lang="en-US" sz="2400" dirty="0">
                <a:solidFill>
                  <a:schemeClr val="tx1">
                    <a:lumMod val="75000"/>
                    <a:lumOff val="25000"/>
                  </a:schemeClr>
                </a:solidFill>
                <a:latin typeface="Avenir Book" panose="02000503020000020003" pitchFamily="2" charset="0"/>
              </a:rPr>
              <a:t>“True Grit” was the best </a:t>
            </a:r>
            <a:r>
              <a:rPr lang="en-US" sz="2400" b="1" dirty="0" err="1">
                <a:solidFill>
                  <a:srgbClr val="C00000"/>
                </a:solidFill>
                <a:latin typeface="Avenir Book" panose="02000503020000020003" pitchFamily="2" charset="0"/>
              </a:rPr>
              <a:t>moive</a:t>
            </a:r>
            <a:r>
              <a:rPr lang="en-US" sz="2400" dirty="0">
                <a:solidFill>
                  <a:schemeClr val="tx1">
                    <a:lumMod val="75000"/>
                    <a:lumOff val="25000"/>
                  </a:schemeClr>
                </a:solidFill>
                <a:latin typeface="Avenir Book" panose="02000503020000020003" pitchFamily="2" charset="0"/>
              </a:rPr>
              <a:t> I’ve seen </a:t>
            </a:r>
            <a:r>
              <a:rPr lang="en-US" sz="2400" b="1" dirty="0">
                <a:solidFill>
                  <a:srgbClr val="C00000"/>
                </a:solidFill>
                <a:latin typeface="Avenir Book" panose="02000503020000020003" pitchFamily="2" charset="0"/>
              </a:rPr>
              <a:t>snice</a:t>
            </a:r>
            <a:r>
              <a:rPr lang="en-US" sz="2400" dirty="0">
                <a:solidFill>
                  <a:schemeClr val="tx1">
                    <a:lumMod val="75000"/>
                    <a:lumOff val="25000"/>
                  </a:schemeClr>
                </a:solidFill>
                <a:latin typeface="Avenir Book" panose="02000503020000020003" pitchFamily="2" charset="0"/>
              </a:rPr>
              <a:t> I was a small boy.</a:t>
            </a:r>
            <a:endParaRPr lang="en-US" sz="2400" dirty="0">
              <a:solidFill>
                <a:schemeClr val="tx1">
                  <a:lumMod val="75000"/>
                  <a:lumOff val="25000"/>
                </a:schemeClr>
              </a:solidFill>
              <a:effectLst/>
              <a:latin typeface="Avenir Book" panose="02000503020000020003" pitchFamily="2" charset="0"/>
            </a:endParaRPr>
          </a:p>
        </p:txBody>
      </p:sp>
      <p:sp>
        <p:nvSpPr>
          <p:cNvPr id="15" name="Title 1">
            <a:extLst>
              <a:ext uri="{FF2B5EF4-FFF2-40B4-BE49-F238E27FC236}">
                <a16:creationId xmlns:a16="http://schemas.microsoft.com/office/drawing/2014/main" id="{B2A3C696-2EBB-C94E-9742-6621122120D5}"/>
              </a:ext>
            </a:extLst>
          </p:cNvPr>
          <p:cNvSpPr txBox="1">
            <a:spLocks/>
          </p:cNvSpPr>
          <p:nvPr/>
        </p:nvSpPr>
        <p:spPr>
          <a:xfrm>
            <a:off x="698088" y="4689822"/>
            <a:ext cx="4473679" cy="625439"/>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r>
              <a:rPr lang="en-US" dirty="0"/>
              <a:t>Prediction: </a:t>
            </a:r>
            <a:r>
              <a:rPr lang="en-US" dirty="0">
                <a:solidFill>
                  <a:schemeClr val="accent6">
                    <a:lumMod val="75000"/>
                  </a:schemeClr>
                </a:solidFill>
              </a:rPr>
              <a:t>positive</a:t>
            </a:r>
          </a:p>
        </p:txBody>
      </p:sp>
      <p:sp>
        <p:nvSpPr>
          <p:cNvPr id="17" name="Title 1">
            <a:extLst>
              <a:ext uri="{FF2B5EF4-FFF2-40B4-BE49-F238E27FC236}">
                <a16:creationId xmlns:a16="http://schemas.microsoft.com/office/drawing/2014/main" id="{3CD9D050-C8B8-A34A-B4F7-355F38A982A8}"/>
              </a:ext>
            </a:extLst>
          </p:cNvPr>
          <p:cNvSpPr txBox="1">
            <a:spLocks/>
          </p:cNvSpPr>
          <p:nvPr/>
        </p:nvSpPr>
        <p:spPr>
          <a:xfrm>
            <a:off x="7049729" y="4689821"/>
            <a:ext cx="4473679" cy="625439"/>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r>
              <a:rPr lang="en-US" dirty="0"/>
              <a:t>Prediction: </a:t>
            </a:r>
            <a:r>
              <a:rPr lang="en-US" dirty="0">
                <a:solidFill>
                  <a:srgbClr val="C00000"/>
                </a:solidFill>
              </a:rPr>
              <a:t>negative</a:t>
            </a:r>
          </a:p>
        </p:txBody>
      </p:sp>
      <p:cxnSp>
        <p:nvCxnSpPr>
          <p:cNvPr id="18" name="Straight Connector 17">
            <a:extLst>
              <a:ext uri="{FF2B5EF4-FFF2-40B4-BE49-F238E27FC236}">
                <a16:creationId xmlns:a16="http://schemas.microsoft.com/office/drawing/2014/main" id="{F9E182A0-A2A8-1E4E-AD47-B38C41CFA48E}"/>
              </a:ext>
            </a:extLst>
          </p:cNvPr>
          <p:cNvCxnSpPr>
            <a:cxnSpLocks/>
          </p:cNvCxnSpPr>
          <p:nvPr/>
        </p:nvCxnSpPr>
        <p:spPr>
          <a:xfrm flipH="1">
            <a:off x="698088" y="4528996"/>
            <a:ext cx="4473679" cy="0"/>
          </a:xfrm>
          <a:prstGeom prst="line">
            <a:avLst/>
          </a:prstGeom>
          <a:ln w="28575">
            <a:solidFill>
              <a:schemeClr val="tx1">
                <a:lumMod val="75000"/>
                <a:lumOff val="2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05A696AC-4F5B-AE48-9862-669E19CD32A3}"/>
              </a:ext>
            </a:extLst>
          </p:cNvPr>
          <p:cNvCxnSpPr>
            <a:cxnSpLocks/>
          </p:cNvCxnSpPr>
          <p:nvPr/>
        </p:nvCxnSpPr>
        <p:spPr>
          <a:xfrm flipH="1">
            <a:off x="6985148" y="4528996"/>
            <a:ext cx="4473679" cy="0"/>
          </a:xfrm>
          <a:prstGeom prst="line">
            <a:avLst/>
          </a:prstGeom>
          <a:ln w="28575">
            <a:solidFill>
              <a:schemeClr val="tx1">
                <a:lumMod val="75000"/>
                <a:lumOff val="25000"/>
              </a:schemeClr>
            </a:solidFill>
            <a:prstDash val="sysDot"/>
          </a:ln>
        </p:spPr>
        <p:style>
          <a:lnRef idx="1">
            <a:schemeClr val="accent1"/>
          </a:lnRef>
          <a:fillRef idx="0">
            <a:schemeClr val="accent1"/>
          </a:fillRef>
          <a:effectRef idx="0">
            <a:schemeClr val="accent1"/>
          </a:effectRef>
          <a:fontRef idx="minor">
            <a:schemeClr val="tx1"/>
          </a:fontRef>
        </p:style>
      </p:cxnSp>
      <p:sp>
        <p:nvSpPr>
          <p:cNvPr id="16" name="Title 1">
            <a:extLst>
              <a:ext uri="{FF2B5EF4-FFF2-40B4-BE49-F238E27FC236}">
                <a16:creationId xmlns:a16="http://schemas.microsoft.com/office/drawing/2014/main" id="{59B982E9-4EAD-2D4F-B999-3BEDD0268155}"/>
              </a:ext>
            </a:extLst>
          </p:cNvPr>
          <p:cNvSpPr txBox="1">
            <a:spLocks/>
          </p:cNvSpPr>
          <p:nvPr/>
        </p:nvSpPr>
        <p:spPr>
          <a:xfrm>
            <a:off x="1833713" y="5828161"/>
            <a:ext cx="8819536" cy="625439"/>
          </a:xfrm>
          <a:prstGeom prst="rect">
            <a:avLst/>
          </a:prstGeom>
          <a:solidFill>
            <a:schemeClr val="accent4">
              <a:lumMod val="20000"/>
              <a:lumOff val="8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pPr algn="ctr"/>
            <a:r>
              <a:rPr lang="en-US" dirty="0"/>
              <a:t>This is easy to defend against, right? How?</a:t>
            </a:r>
          </a:p>
        </p:txBody>
      </p:sp>
    </p:spTree>
    <p:extLst>
      <p:ext uri="{BB962C8B-B14F-4D97-AF65-F5344CB8AC3E}">
        <p14:creationId xmlns:p14="http://schemas.microsoft.com/office/powerpoint/2010/main" val="98302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9">
            <a:extLst>
              <a:ext uri="{FF2B5EF4-FFF2-40B4-BE49-F238E27FC236}">
                <a16:creationId xmlns:a16="http://schemas.microsoft.com/office/drawing/2014/main" id="{8FA61FDA-A3CB-E84C-A962-D3AC79F2AB27}"/>
              </a:ext>
            </a:extLst>
          </p:cNvPr>
          <p:cNvSpPr>
            <a:spLocks noGrp="1"/>
          </p:cNvSpPr>
          <p:nvPr>
            <p:ph type="sldNum" sz="quarter" idx="12"/>
          </p:nvPr>
        </p:nvSpPr>
        <p:spPr>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11</a:t>
            </a:fld>
            <a:endParaRPr lang="en-US" dirty="0"/>
          </a:p>
        </p:txBody>
      </p:sp>
      <p:sp>
        <p:nvSpPr>
          <p:cNvPr id="10" name="Rectangle 9">
            <a:extLst>
              <a:ext uri="{FF2B5EF4-FFF2-40B4-BE49-F238E27FC236}">
                <a16:creationId xmlns:a16="http://schemas.microsoft.com/office/drawing/2014/main" id="{D9E6B28E-BEBE-FA44-AB02-A31AC669143A}"/>
              </a:ext>
            </a:extLst>
          </p:cNvPr>
          <p:cNvSpPr/>
          <p:nvPr/>
        </p:nvSpPr>
        <p:spPr>
          <a:xfrm>
            <a:off x="351847" y="709371"/>
            <a:ext cx="1358965" cy="9069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3DB697AE-0516-FF44-B886-7AE13FD57F6E}"/>
              </a:ext>
            </a:extLst>
          </p:cNvPr>
          <p:cNvSpPr txBox="1">
            <a:spLocks/>
          </p:cNvSpPr>
          <p:nvPr/>
        </p:nvSpPr>
        <p:spPr>
          <a:xfrm>
            <a:off x="233451" y="174626"/>
            <a:ext cx="2067297" cy="62543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r>
              <a:rPr lang="en-US" dirty="0"/>
              <a:t>Example</a:t>
            </a:r>
            <a:endParaRPr lang="en-US" dirty="0">
              <a:solidFill>
                <a:srgbClr val="7030A0"/>
              </a:solidFill>
            </a:endParaRPr>
          </a:p>
        </p:txBody>
      </p:sp>
      <mc:AlternateContent xmlns:mc="http://schemas.openxmlformats.org/markup-compatibility/2006">
        <mc:Choice xmlns:a14="http://schemas.microsoft.com/office/drawing/2010/main" Requires="a14">
          <p:sp>
            <p:nvSpPr>
              <p:cNvPr id="12" name="Title 1">
                <a:extLst>
                  <a:ext uri="{FF2B5EF4-FFF2-40B4-BE49-F238E27FC236}">
                    <a16:creationId xmlns:a16="http://schemas.microsoft.com/office/drawing/2014/main" id="{48F0E43A-9DAF-C348-AA8F-F1A6DFCC4DE2}"/>
                  </a:ext>
                </a:extLst>
              </p:cNvPr>
              <p:cNvSpPr txBox="1">
                <a:spLocks/>
              </p:cNvSpPr>
              <p:nvPr/>
            </p:nvSpPr>
            <p:spPr>
              <a:xfrm>
                <a:off x="1139872" y="1763041"/>
                <a:ext cx="2231923" cy="62543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r>
                  <a:rPr lang="en-US" dirty="0"/>
                  <a:t>Input, </a:t>
                </a:r>
                <a14:m>
                  <m:oMath xmlns:m="http://schemas.openxmlformats.org/officeDocument/2006/math">
                    <m:r>
                      <a:rPr lang="en-US" i="1" dirty="0" smtClean="0">
                        <a:latin typeface="Cambria Math" panose="02040503050406030204" pitchFamily="18" charset="0"/>
                      </a:rPr>
                      <m:t>𝑥</m:t>
                    </m:r>
                    <m:r>
                      <a:rPr lang="en-US" i="1" dirty="0" smtClean="0">
                        <a:latin typeface="Cambria Math" panose="02040503050406030204" pitchFamily="18" charset="0"/>
                      </a:rPr>
                      <m:t> </m:t>
                    </m:r>
                  </m:oMath>
                </a14:m>
                <a:endParaRPr lang="en-US" dirty="0"/>
              </a:p>
            </p:txBody>
          </p:sp>
        </mc:Choice>
        <mc:Fallback>
          <p:sp>
            <p:nvSpPr>
              <p:cNvPr id="12" name="Title 1">
                <a:extLst>
                  <a:ext uri="{FF2B5EF4-FFF2-40B4-BE49-F238E27FC236}">
                    <a16:creationId xmlns:a16="http://schemas.microsoft.com/office/drawing/2014/main" id="{48F0E43A-9DAF-C348-AA8F-F1A6DFCC4DE2}"/>
                  </a:ext>
                </a:extLst>
              </p:cNvPr>
              <p:cNvSpPr txBox="1">
                <a:spLocks noRot="1" noChangeAspect="1" noMove="1" noResize="1" noEditPoints="1" noAdjustHandles="1" noChangeArrowheads="1" noChangeShapeType="1" noTextEdit="1"/>
              </p:cNvSpPr>
              <p:nvPr/>
            </p:nvSpPr>
            <p:spPr>
              <a:xfrm>
                <a:off x="1139872" y="1763041"/>
                <a:ext cx="2231923" cy="625438"/>
              </a:xfrm>
              <a:prstGeom prst="rect">
                <a:avLst/>
              </a:prstGeom>
              <a:blipFill>
                <a:blip r:embed="rId3"/>
                <a:stretch>
                  <a:fillRect l="-5650" t="-13725" b="-392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3" name="Title 1">
                <a:extLst>
                  <a:ext uri="{FF2B5EF4-FFF2-40B4-BE49-F238E27FC236}">
                    <a16:creationId xmlns:a16="http://schemas.microsoft.com/office/drawing/2014/main" id="{27FEC7B9-02C4-6D42-B1C2-DE75BEAD6375}"/>
                  </a:ext>
                </a:extLst>
              </p:cNvPr>
              <p:cNvSpPr txBox="1">
                <a:spLocks/>
              </p:cNvSpPr>
              <p:nvPr/>
            </p:nvSpPr>
            <p:spPr>
              <a:xfrm>
                <a:off x="6803252" y="1763041"/>
                <a:ext cx="3760839" cy="62543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r>
                  <a:rPr lang="en-US" dirty="0"/>
                  <a:t>Perturbation, </a:t>
                </a:r>
                <a14:m>
                  <m:oMath xmlns:m="http://schemas.openxmlformats.org/officeDocument/2006/math">
                    <m:r>
                      <a:rPr lang="en-US" i="1" dirty="0" smtClean="0">
                        <a:latin typeface="Cambria Math" panose="02040503050406030204" pitchFamily="18" charset="0"/>
                      </a:rPr>
                      <m:t>𝑥</m:t>
                    </m:r>
                    <m:r>
                      <a:rPr lang="en-US" i="1" dirty="0" smtClean="0">
                        <a:latin typeface="Cambria Math" panose="02040503050406030204" pitchFamily="18" charset="0"/>
                      </a:rPr>
                      <m:t>’</m:t>
                    </m:r>
                  </m:oMath>
                </a14:m>
                <a:endParaRPr lang="en-US" dirty="0"/>
              </a:p>
            </p:txBody>
          </p:sp>
        </mc:Choice>
        <mc:Fallback>
          <p:sp>
            <p:nvSpPr>
              <p:cNvPr id="13" name="Title 1">
                <a:extLst>
                  <a:ext uri="{FF2B5EF4-FFF2-40B4-BE49-F238E27FC236}">
                    <a16:creationId xmlns:a16="http://schemas.microsoft.com/office/drawing/2014/main" id="{27FEC7B9-02C4-6D42-B1C2-DE75BEAD6375}"/>
                  </a:ext>
                </a:extLst>
              </p:cNvPr>
              <p:cNvSpPr txBox="1">
                <a:spLocks noRot="1" noChangeAspect="1" noMove="1" noResize="1" noEditPoints="1" noAdjustHandles="1" noChangeArrowheads="1" noChangeShapeType="1" noTextEdit="1"/>
              </p:cNvSpPr>
              <p:nvPr/>
            </p:nvSpPr>
            <p:spPr>
              <a:xfrm>
                <a:off x="6803252" y="1763041"/>
                <a:ext cx="3760839" cy="625438"/>
              </a:xfrm>
              <a:prstGeom prst="rect">
                <a:avLst/>
              </a:prstGeom>
              <a:blipFill>
                <a:blip r:embed="rId4"/>
                <a:stretch>
                  <a:fillRect l="-3367" t="-13725" b="-3922"/>
                </a:stretch>
              </a:blipFill>
            </p:spPr>
            <p:txBody>
              <a:bodyPr/>
              <a:lstStyle/>
              <a:p>
                <a:r>
                  <a:rPr lang="en-US">
                    <a:noFill/>
                  </a:rPr>
                  <a:t> </a:t>
                </a:r>
              </a:p>
            </p:txBody>
          </p:sp>
        </mc:Fallback>
      </mc:AlternateContent>
      <p:sp>
        <p:nvSpPr>
          <p:cNvPr id="5" name="Rectangle 4">
            <a:extLst>
              <a:ext uri="{FF2B5EF4-FFF2-40B4-BE49-F238E27FC236}">
                <a16:creationId xmlns:a16="http://schemas.microsoft.com/office/drawing/2014/main" id="{A1737A66-CC8B-9E48-B157-AC45DF0A7C55}"/>
              </a:ext>
            </a:extLst>
          </p:cNvPr>
          <p:cNvSpPr/>
          <p:nvPr/>
        </p:nvSpPr>
        <p:spPr>
          <a:xfrm>
            <a:off x="1120207" y="2467402"/>
            <a:ext cx="4783394" cy="1569660"/>
          </a:xfrm>
          <a:prstGeom prst="rect">
            <a:avLst/>
          </a:prstGeom>
        </p:spPr>
        <p:txBody>
          <a:bodyPr wrap="square">
            <a:spAutoFit/>
          </a:bodyPr>
          <a:lstStyle/>
          <a:p>
            <a:r>
              <a:rPr lang="en-US" sz="2400" dirty="0">
                <a:solidFill>
                  <a:schemeClr val="tx1">
                    <a:lumMod val="75000"/>
                    <a:lumOff val="25000"/>
                  </a:schemeClr>
                </a:solidFill>
                <a:latin typeface="Avenir Book" panose="02000503020000020003" pitchFamily="2" charset="0"/>
              </a:rPr>
              <a:t>Hi Enrique,</a:t>
            </a:r>
          </a:p>
          <a:p>
            <a:endParaRPr lang="en-US" sz="2400" dirty="0">
              <a:solidFill>
                <a:schemeClr val="tx1">
                  <a:lumMod val="75000"/>
                  <a:lumOff val="25000"/>
                </a:schemeClr>
              </a:solidFill>
              <a:effectLst/>
              <a:latin typeface="Avenir Book" panose="02000503020000020003" pitchFamily="2" charset="0"/>
            </a:endParaRPr>
          </a:p>
          <a:p>
            <a:r>
              <a:rPr lang="en-US" sz="2400" dirty="0">
                <a:solidFill>
                  <a:schemeClr val="tx1">
                    <a:lumMod val="75000"/>
                    <a:lumOff val="25000"/>
                  </a:schemeClr>
                </a:solidFill>
                <a:latin typeface="Avenir Book" panose="02000503020000020003" pitchFamily="2" charset="0"/>
              </a:rPr>
              <a:t>Did you get the photos that I sent from our hangout?</a:t>
            </a:r>
            <a:endParaRPr lang="en-US" sz="2400" dirty="0">
              <a:solidFill>
                <a:schemeClr val="tx1">
                  <a:lumMod val="75000"/>
                  <a:lumOff val="25000"/>
                </a:schemeClr>
              </a:solidFill>
              <a:effectLst/>
              <a:latin typeface="Avenir Book" panose="02000503020000020003" pitchFamily="2" charset="0"/>
            </a:endParaRPr>
          </a:p>
        </p:txBody>
      </p:sp>
      <p:sp>
        <p:nvSpPr>
          <p:cNvPr id="15" name="Title 1">
            <a:extLst>
              <a:ext uri="{FF2B5EF4-FFF2-40B4-BE49-F238E27FC236}">
                <a16:creationId xmlns:a16="http://schemas.microsoft.com/office/drawing/2014/main" id="{B2A3C696-2EBB-C94E-9742-6621122120D5}"/>
              </a:ext>
            </a:extLst>
          </p:cNvPr>
          <p:cNvSpPr txBox="1">
            <a:spLocks/>
          </p:cNvSpPr>
          <p:nvPr/>
        </p:nvSpPr>
        <p:spPr>
          <a:xfrm>
            <a:off x="1120207" y="4288155"/>
            <a:ext cx="4473679" cy="625439"/>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r>
              <a:rPr lang="en-US" dirty="0"/>
              <a:t>Prediction: </a:t>
            </a:r>
            <a:r>
              <a:rPr lang="en-US" dirty="0">
                <a:solidFill>
                  <a:schemeClr val="accent6">
                    <a:lumMod val="75000"/>
                  </a:schemeClr>
                </a:solidFill>
              </a:rPr>
              <a:t>not spam</a:t>
            </a:r>
          </a:p>
        </p:txBody>
      </p:sp>
      <p:sp>
        <p:nvSpPr>
          <p:cNvPr id="17" name="Title 1">
            <a:extLst>
              <a:ext uri="{FF2B5EF4-FFF2-40B4-BE49-F238E27FC236}">
                <a16:creationId xmlns:a16="http://schemas.microsoft.com/office/drawing/2014/main" id="{3CD9D050-C8B8-A34A-B4F7-355F38A982A8}"/>
              </a:ext>
            </a:extLst>
          </p:cNvPr>
          <p:cNvSpPr txBox="1">
            <a:spLocks/>
          </p:cNvSpPr>
          <p:nvPr/>
        </p:nvSpPr>
        <p:spPr>
          <a:xfrm>
            <a:off x="6958108" y="4349034"/>
            <a:ext cx="4473679" cy="625439"/>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r>
              <a:rPr lang="en-US" dirty="0"/>
              <a:t>Prediction: </a:t>
            </a:r>
            <a:r>
              <a:rPr lang="en-US" dirty="0">
                <a:solidFill>
                  <a:srgbClr val="C00000"/>
                </a:solidFill>
              </a:rPr>
              <a:t>spam</a:t>
            </a:r>
          </a:p>
        </p:txBody>
      </p:sp>
      <p:cxnSp>
        <p:nvCxnSpPr>
          <p:cNvPr id="18" name="Straight Connector 17">
            <a:extLst>
              <a:ext uri="{FF2B5EF4-FFF2-40B4-BE49-F238E27FC236}">
                <a16:creationId xmlns:a16="http://schemas.microsoft.com/office/drawing/2014/main" id="{F9E182A0-A2A8-1E4E-AD47-B38C41CFA48E}"/>
              </a:ext>
            </a:extLst>
          </p:cNvPr>
          <p:cNvCxnSpPr>
            <a:cxnSpLocks/>
          </p:cNvCxnSpPr>
          <p:nvPr/>
        </p:nvCxnSpPr>
        <p:spPr>
          <a:xfrm flipH="1">
            <a:off x="1134955" y="4274648"/>
            <a:ext cx="4473679" cy="0"/>
          </a:xfrm>
          <a:prstGeom prst="line">
            <a:avLst/>
          </a:prstGeom>
          <a:ln w="28575">
            <a:solidFill>
              <a:schemeClr val="tx1">
                <a:lumMod val="75000"/>
                <a:lumOff val="2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05A696AC-4F5B-AE48-9862-669E19CD32A3}"/>
              </a:ext>
            </a:extLst>
          </p:cNvPr>
          <p:cNvCxnSpPr>
            <a:cxnSpLocks/>
          </p:cNvCxnSpPr>
          <p:nvPr/>
        </p:nvCxnSpPr>
        <p:spPr>
          <a:xfrm flipH="1">
            <a:off x="6803252" y="4274648"/>
            <a:ext cx="4473679" cy="0"/>
          </a:xfrm>
          <a:prstGeom prst="line">
            <a:avLst/>
          </a:prstGeom>
          <a:ln w="28575">
            <a:solidFill>
              <a:schemeClr val="tx1">
                <a:lumMod val="75000"/>
                <a:lumOff val="25000"/>
              </a:schemeClr>
            </a:solidFill>
            <a:prstDash val="sysDot"/>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828636A8-CE10-E845-BCFB-B5A9A931D5F4}"/>
              </a:ext>
            </a:extLst>
          </p:cNvPr>
          <p:cNvSpPr/>
          <p:nvPr/>
        </p:nvSpPr>
        <p:spPr>
          <a:xfrm>
            <a:off x="6803252" y="2451835"/>
            <a:ext cx="4783394" cy="1569660"/>
          </a:xfrm>
          <a:prstGeom prst="rect">
            <a:avLst/>
          </a:prstGeom>
        </p:spPr>
        <p:txBody>
          <a:bodyPr wrap="square">
            <a:spAutoFit/>
          </a:bodyPr>
          <a:lstStyle/>
          <a:p>
            <a:r>
              <a:rPr lang="en-US" sz="2400" dirty="0">
                <a:solidFill>
                  <a:schemeClr val="tx1">
                    <a:lumMod val="75000"/>
                    <a:lumOff val="25000"/>
                  </a:schemeClr>
                </a:solidFill>
                <a:latin typeface="Avenir Book" panose="02000503020000020003" pitchFamily="2" charset="0"/>
              </a:rPr>
              <a:t>Hi Enrique,</a:t>
            </a:r>
          </a:p>
          <a:p>
            <a:endParaRPr lang="en-US" sz="2400" dirty="0">
              <a:solidFill>
                <a:schemeClr val="tx1">
                  <a:lumMod val="75000"/>
                  <a:lumOff val="25000"/>
                </a:schemeClr>
              </a:solidFill>
              <a:latin typeface="Avenir Book" panose="02000503020000020003" pitchFamily="2" charset="0"/>
            </a:endParaRPr>
          </a:p>
          <a:p>
            <a:r>
              <a:rPr lang="en-US" sz="2400" dirty="0">
                <a:solidFill>
                  <a:schemeClr val="tx1">
                    <a:lumMod val="75000"/>
                    <a:lumOff val="25000"/>
                  </a:schemeClr>
                </a:solidFill>
                <a:latin typeface="Avenir Book" panose="02000503020000020003" pitchFamily="2" charset="0"/>
              </a:rPr>
              <a:t>Did u get the </a:t>
            </a:r>
            <a:r>
              <a:rPr lang="en-US" sz="2400" dirty="0" err="1">
                <a:solidFill>
                  <a:schemeClr val="tx1">
                    <a:lumMod val="75000"/>
                    <a:lumOff val="25000"/>
                  </a:schemeClr>
                </a:solidFill>
                <a:latin typeface="Avenir Book" panose="02000503020000020003" pitchFamily="2" charset="0"/>
              </a:rPr>
              <a:t>photoz</a:t>
            </a:r>
            <a:r>
              <a:rPr lang="en-US" sz="2400" dirty="0">
                <a:solidFill>
                  <a:schemeClr val="tx1">
                    <a:lumMod val="75000"/>
                    <a:lumOff val="25000"/>
                  </a:schemeClr>
                </a:solidFill>
                <a:latin typeface="Avenir Book" panose="02000503020000020003" pitchFamily="2" charset="0"/>
              </a:rPr>
              <a:t> that I sent from our hangout?</a:t>
            </a:r>
          </a:p>
        </p:txBody>
      </p:sp>
    </p:spTree>
    <p:extLst>
      <p:ext uri="{BB962C8B-B14F-4D97-AF65-F5344CB8AC3E}">
        <p14:creationId xmlns:p14="http://schemas.microsoft.com/office/powerpoint/2010/main" val="16571282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9">
            <a:extLst>
              <a:ext uri="{FF2B5EF4-FFF2-40B4-BE49-F238E27FC236}">
                <a16:creationId xmlns:a16="http://schemas.microsoft.com/office/drawing/2014/main" id="{8FA61FDA-A3CB-E84C-A962-D3AC79F2AB27}"/>
              </a:ext>
            </a:extLst>
          </p:cNvPr>
          <p:cNvSpPr>
            <a:spLocks noGrp="1"/>
          </p:cNvSpPr>
          <p:nvPr>
            <p:ph type="sldNum" sz="quarter" idx="12"/>
          </p:nvPr>
        </p:nvSpPr>
        <p:spPr>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12</a:t>
            </a:fld>
            <a:endParaRPr lang="en-US" dirty="0"/>
          </a:p>
        </p:txBody>
      </p:sp>
      <p:sp>
        <p:nvSpPr>
          <p:cNvPr id="10" name="Rectangle 9">
            <a:extLst>
              <a:ext uri="{FF2B5EF4-FFF2-40B4-BE49-F238E27FC236}">
                <a16:creationId xmlns:a16="http://schemas.microsoft.com/office/drawing/2014/main" id="{D9E6B28E-BEBE-FA44-AB02-A31AC669143A}"/>
              </a:ext>
            </a:extLst>
          </p:cNvPr>
          <p:cNvSpPr/>
          <p:nvPr/>
        </p:nvSpPr>
        <p:spPr>
          <a:xfrm>
            <a:off x="351847" y="709371"/>
            <a:ext cx="1358965" cy="9069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3DB697AE-0516-FF44-B886-7AE13FD57F6E}"/>
              </a:ext>
            </a:extLst>
          </p:cNvPr>
          <p:cNvSpPr txBox="1">
            <a:spLocks/>
          </p:cNvSpPr>
          <p:nvPr/>
        </p:nvSpPr>
        <p:spPr>
          <a:xfrm>
            <a:off x="233451" y="174626"/>
            <a:ext cx="2067297" cy="62543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r>
              <a:rPr lang="en-US" dirty="0"/>
              <a:t>Example</a:t>
            </a:r>
            <a:endParaRPr lang="en-US" dirty="0">
              <a:solidFill>
                <a:srgbClr val="7030A0"/>
              </a:solidFill>
            </a:endParaRPr>
          </a:p>
        </p:txBody>
      </p:sp>
      <p:sp>
        <p:nvSpPr>
          <p:cNvPr id="5" name="Rectangle 4">
            <a:extLst>
              <a:ext uri="{FF2B5EF4-FFF2-40B4-BE49-F238E27FC236}">
                <a16:creationId xmlns:a16="http://schemas.microsoft.com/office/drawing/2014/main" id="{A1737A66-CC8B-9E48-B157-AC45DF0A7C55}"/>
              </a:ext>
            </a:extLst>
          </p:cNvPr>
          <p:cNvSpPr/>
          <p:nvPr/>
        </p:nvSpPr>
        <p:spPr>
          <a:xfrm>
            <a:off x="1227770" y="1334809"/>
            <a:ext cx="8790710" cy="1706429"/>
          </a:xfrm>
          <a:prstGeom prst="rect">
            <a:avLst/>
          </a:prstGeom>
        </p:spPr>
        <p:txBody>
          <a:bodyPr wrap="square">
            <a:spAutoFit/>
          </a:bodyPr>
          <a:lstStyle/>
          <a:p>
            <a:pPr>
              <a:lnSpc>
                <a:spcPct val="150000"/>
              </a:lnSpc>
            </a:pPr>
            <a:r>
              <a:rPr lang="en-US" sz="2400" dirty="0">
                <a:solidFill>
                  <a:schemeClr val="tx1">
                    <a:lumMod val="75000"/>
                    <a:lumOff val="25000"/>
                  </a:schemeClr>
                </a:solidFill>
                <a:latin typeface="Avenir Book" panose="02000503020000020003" pitchFamily="2" charset="0"/>
              </a:rPr>
              <a:t>Could</a:t>
            </a:r>
          </a:p>
          <a:p>
            <a:pPr marL="800100" lvl="1" indent="-342900">
              <a:lnSpc>
                <a:spcPct val="150000"/>
              </a:lnSpc>
              <a:buFont typeface="Arial" panose="020B0604020202020204" pitchFamily="34" charset="0"/>
              <a:buChar char="•"/>
            </a:pPr>
            <a:r>
              <a:rPr lang="en-US" sz="2400" dirty="0">
                <a:solidFill>
                  <a:schemeClr val="tx1">
                    <a:lumMod val="75000"/>
                    <a:lumOff val="25000"/>
                  </a:schemeClr>
                </a:solidFill>
                <a:latin typeface="Avenir Book" panose="02000503020000020003" pitchFamily="2" charset="0"/>
              </a:rPr>
              <a:t>train an RNN to identify and correct typos</a:t>
            </a:r>
          </a:p>
          <a:p>
            <a:pPr marL="800100" lvl="1" indent="-342900">
              <a:lnSpc>
                <a:spcPct val="150000"/>
              </a:lnSpc>
              <a:buFont typeface="Arial" panose="020B0604020202020204" pitchFamily="34" charset="0"/>
              <a:buChar char="•"/>
            </a:pPr>
            <a:r>
              <a:rPr lang="en-US" sz="2400" dirty="0">
                <a:solidFill>
                  <a:schemeClr val="tx1">
                    <a:lumMod val="75000"/>
                    <a:lumOff val="25000"/>
                  </a:schemeClr>
                </a:solidFill>
                <a:latin typeface="Avenir Book" panose="02000503020000020003" pitchFamily="2" charset="0"/>
              </a:rPr>
              <a:t>use a spellchecker to auto-correct the input</a:t>
            </a:r>
          </a:p>
        </p:txBody>
      </p:sp>
      <p:sp>
        <p:nvSpPr>
          <p:cNvPr id="2" name="Rectangle 1">
            <a:extLst>
              <a:ext uri="{FF2B5EF4-FFF2-40B4-BE49-F238E27FC236}">
                <a16:creationId xmlns:a16="http://schemas.microsoft.com/office/drawing/2014/main" id="{1B0774E2-E71A-7C45-99F5-B220629CD744}"/>
              </a:ext>
            </a:extLst>
          </p:cNvPr>
          <p:cNvSpPr/>
          <p:nvPr/>
        </p:nvSpPr>
        <p:spPr>
          <a:xfrm>
            <a:off x="233451" y="6290947"/>
            <a:ext cx="5862549" cy="276999"/>
          </a:xfrm>
          <a:prstGeom prst="rect">
            <a:avLst/>
          </a:prstGeom>
        </p:spPr>
        <p:txBody>
          <a:bodyPr wrap="square">
            <a:spAutoFit/>
          </a:bodyPr>
          <a:lstStyle/>
          <a:p>
            <a:r>
              <a:rPr lang="en-US" sz="1200" dirty="0" err="1"/>
              <a:t>Pruthi</a:t>
            </a:r>
            <a:r>
              <a:rPr lang="en-US" sz="1200" dirty="0"/>
              <a:t> et al., Combating Adversarial Misspellings with Robust Word Recognition (2019)</a:t>
            </a:r>
          </a:p>
        </p:txBody>
      </p:sp>
      <p:sp>
        <p:nvSpPr>
          <p:cNvPr id="3" name="Rectangle 2">
            <a:extLst>
              <a:ext uri="{FF2B5EF4-FFF2-40B4-BE49-F238E27FC236}">
                <a16:creationId xmlns:a16="http://schemas.microsoft.com/office/drawing/2014/main" id="{D44FA11D-C92C-3942-B67C-B337B6878E89}"/>
              </a:ext>
            </a:extLst>
          </p:cNvPr>
          <p:cNvSpPr/>
          <p:nvPr/>
        </p:nvSpPr>
        <p:spPr>
          <a:xfrm>
            <a:off x="1946967" y="4217893"/>
            <a:ext cx="8071513" cy="830997"/>
          </a:xfrm>
          <a:prstGeom prst="rect">
            <a:avLst/>
          </a:prstGeom>
        </p:spPr>
        <p:txBody>
          <a:bodyPr wrap="square">
            <a:spAutoFit/>
          </a:bodyPr>
          <a:lstStyle/>
          <a:p>
            <a:pPr algn="ctr"/>
            <a:r>
              <a:rPr lang="en-US" sz="2400" b="1" dirty="0">
                <a:solidFill>
                  <a:schemeClr val="tx1">
                    <a:lumMod val="75000"/>
                    <a:lumOff val="25000"/>
                  </a:schemeClr>
                </a:solidFill>
                <a:latin typeface="Avenir Book" panose="02000503020000020003" pitchFamily="2" charset="0"/>
              </a:rPr>
              <a:t>Adversarial perturbations can be useful for augmenting training data</a:t>
            </a:r>
            <a:endParaRPr lang="en-US" sz="2400" b="1" dirty="0"/>
          </a:p>
        </p:txBody>
      </p:sp>
    </p:spTree>
    <p:extLst>
      <p:ext uri="{BB962C8B-B14F-4D97-AF65-F5344CB8AC3E}">
        <p14:creationId xmlns:p14="http://schemas.microsoft.com/office/powerpoint/2010/main" val="4177458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9">
            <a:extLst>
              <a:ext uri="{FF2B5EF4-FFF2-40B4-BE49-F238E27FC236}">
                <a16:creationId xmlns:a16="http://schemas.microsoft.com/office/drawing/2014/main" id="{8FA61FDA-A3CB-E84C-A962-D3AC79F2AB27}"/>
              </a:ext>
            </a:extLst>
          </p:cNvPr>
          <p:cNvSpPr>
            <a:spLocks noGrp="1"/>
          </p:cNvSpPr>
          <p:nvPr>
            <p:ph type="sldNum" sz="quarter" idx="12"/>
          </p:nvPr>
        </p:nvSpPr>
        <p:spPr>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13</a:t>
            </a:fld>
            <a:endParaRPr lang="en-US" dirty="0"/>
          </a:p>
        </p:txBody>
      </p:sp>
      <p:sp>
        <p:nvSpPr>
          <p:cNvPr id="10" name="Rectangle 9">
            <a:extLst>
              <a:ext uri="{FF2B5EF4-FFF2-40B4-BE49-F238E27FC236}">
                <a16:creationId xmlns:a16="http://schemas.microsoft.com/office/drawing/2014/main" id="{D9E6B28E-BEBE-FA44-AB02-A31AC669143A}"/>
              </a:ext>
            </a:extLst>
          </p:cNvPr>
          <p:cNvSpPr/>
          <p:nvPr/>
        </p:nvSpPr>
        <p:spPr>
          <a:xfrm>
            <a:off x="351847" y="709371"/>
            <a:ext cx="1358965" cy="9069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3DB697AE-0516-FF44-B886-7AE13FD57F6E}"/>
              </a:ext>
            </a:extLst>
          </p:cNvPr>
          <p:cNvSpPr txBox="1">
            <a:spLocks/>
          </p:cNvSpPr>
          <p:nvPr/>
        </p:nvSpPr>
        <p:spPr>
          <a:xfrm>
            <a:off x="233451" y="174626"/>
            <a:ext cx="2067297" cy="62543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r>
              <a:rPr lang="en-US" dirty="0"/>
              <a:t>Example</a:t>
            </a:r>
            <a:endParaRPr lang="en-US" dirty="0">
              <a:solidFill>
                <a:srgbClr val="7030A0"/>
              </a:solidFill>
            </a:endParaRPr>
          </a:p>
        </p:txBody>
      </p:sp>
      <p:sp>
        <p:nvSpPr>
          <p:cNvPr id="7" name="Title 1">
            <a:extLst>
              <a:ext uri="{FF2B5EF4-FFF2-40B4-BE49-F238E27FC236}">
                <a16:creationId xmlns:a16="http://schemas.microsoft.com/office/drawing/2014/main" id="{6C58050D-75DD-8F49-9E8C-D64FEF29B3D7}"/>
              </a:ext>
            </a:extLst>
          </p:cNvPr>
          <p:cNvSpPr txBox="1">
            <a:spLocks/>
          </p:cNvSpPr>
          <p:nvPr/>
        </p:nvSpPr>
        <p:spPr>
          <a:xfrm>
            <a:off x="1744555" y="1029839"/>
            <a:ext cx="8819536" cy="625439"/>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pPr algn="ctr"/>
            <a:r>
              <a:rPr lang="en-US" dirty="0">
                <a:solidFill>
                  <a:srgbClr val="C00000"/>
                </a:solidFill>
              </a:rPr>
              <a:t>Could replace at the word level</a:t>
            </a:r>
          </a:p>
        </p:txBody>
      </p:sp>
      <mc:AlternateContent xmlns:mc="http://schemas.openxmlformats.org/markup-compatibility/2006">
        <mc:Choice xmlns:a14="http://schemas.microsoft.com/office/drawing/2010/main" Requires="a14">
          <p:sp>
            <p:nvSpPr>
              <p:cNvPr id="12" name="Title 1">
                <a:extLst>
                  <a:ext uri="{FF2B5EF4-FFF2-40B4-BE49-F238E27FC236}">
                    <a16:creationId xmlns:a16="http://schemas.microsoft.com/office/drawing/2014/main" id="{48F0E43A-9DAF-C348-AA8F-F1A6DFCC4DE2}"/>
                  </a:ext>
                </a:extLst>
              </p:cNvPr>
              <p:cNvSpPr txBox="1">
                <a:spLocks/>
              </p:cNvSpPr>
              <p:nvPr/>
            </p:nvSpPr>
            <p:spPr>
              <a:xfrm>
                <a:off x="703004" y="2692190"/>
                <a:ext cx="2231923" cy="62543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r>
                  <a:rPr lang="en-US" dirty="0"/>
                  <a:t>Input, </a:t>
                </a:r>
                <a14:m>
                  <m:oMath xmlns:m="http://schemas.openxmlformats.org/officeDocument/2006/math">
                    <m:r>
                      <a:rPr lang="en-US" i="1" dirty="0" smtClean="0">
                        <a:latin typeface="Cambria Math" panose="02040503050406030204" pitchFamily="18" charset="0"/>
                      </a:rPr>
                      <m:t>𝑥</m:t>
                    </m:r>
                    <m:r>
                      <a:rPr lang="en-US" i="1" dirty="0" smtClean="0">
                        <a:latin typeface="Cambria Math" panose="02040503050406030204" pitchFamily="18" charset="0"/>
                      </a:rPr>
                      <m:t> </m:t>
                    </m:r>
                  </m:oMath>
                </a14:m>
                <a:endParaRPr lang="en-US" dirty="0"/>
              </a:p>
            </p:txBody>
          </p:sp>
        </mc:Choice>
        <mc:Fallback>
          <p:sp>
            <p:nvSpPr>
              <p:cNvPr id="12" name="Title 1">
                <a:extLst>
                  <a:ext uri="{FF2B5EF4-FFF2-40B4-BE49-F238E27FC236}">
                    <a16:creationId xmlns:a16="http://schemas.microsoft.com/office/drawing/2014/main" id="{48F0E43A-9DAF-C348-AA8F-F1A6DFCC4DE2}"/>
                  </a:ext>
                </a:extLst>
              </p:cNvPr>
              <p:cNvSpPr txBox="1">
                <a:spLocks noRot="1" noChangeAspect="1" noMove="1" noResize="1" noEditPoints="1" noAdjustHandles="1" noChangeArrowheads="1" noChangeShapeType="1" noTextEdit="1"/>
              </p:cNvSpPr>
              <p:nvPr/>
            </p:nvSpPr>
            <p:spPr>
              <a:xfrm>
                <a:off x="703004" y="2692190"/>
                <a:ext cx="2231923" cy="625438"/>
              </a:xfrm>
              <a:prstGeom prst="rect">
                <a:avLst/>
              </a:prstGeom>
              <a:blipFill>
                <a:blip r:embed="rId3"/>
                <a:stretch>
                  <a:fillRect l="-5682" t="-16000" b="-4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3" name="Title 1">
                <a:extLst>
                  <a:ext uri="{FF2B5EF4-FFF2-40B4-BE49-F238E27FC236}">
                    <a16:creationId xmlns:a16="http://schemas.microsoft.com/office/drawing/2014/main" id="{27FEC7B9-02C4-6D42-B1C2-DE75BEAD6375}"/>
                  </a:ext>
                </a:extLst>
              </p:cNvPr>
              <p:cNvSpPr txBox="1">
                <a:spLocks/>
              </p:cNvSpPr>
              <p:nvPr/>
            </p:nvSpPr>
            <p:spPr>
              <a:xfrm>
                <a:off x="6985148" y="2694278"/>
                <a:ext cx="3760839" cy="62543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r>
                  <a:rPr lang="en-US" dirty="0"/>
                  <a:t>Perturbation, </a:t>
                </a:r>
                <a14:m>
                  <m:oMath xmlns:m="http://schemas.openxmlformats.org/officeDocument/2006/math">
                    <m:r>
                      <a:rPr lang="en-US" i="1" dirty="0" smtClean="0">
                        <a:latin typeface="Cambria Math" panose="02040503050406030204" pitchFamily="18" charset="0"/>
                      </a:rPr>
                      <m:t>𝑥</m:t>
                    </m:r>
                    <m:r>
                      <a:rPr lang="en-US" i="1" dirty="0" smtClean="0">
                        <a:latin typeface="Cambria Math" panose="02040503050406030204" pitchFamily="18" charset="0"/>
                      </a:rPr>
                      <m:t>’</m:t>
                    </m:r>
                  </m:oMath>
                </a14:m>
                <a:endParaRPr lang="en-US" dirty="0"/>
              </a:p>
            </p:txBody>
          </p:sp>
        </mc:Choice>
        <mc:Fallback>
          <p:sp>
            <p:nvSpPr>
              <p:cNvPr id="13" name="Title 1">
                <a:extLst>
                  <a:ext uri="{FF2B5EF4-FFF2-40B4-BE49-F238E27FC236}">
                    <a16:creationId xmlns:a16="http://schemas.microsoft.com/office/drawing/2014/main" id="{27FEC7B9-02C4-6D42-B1C2-DE75BEAD6375}"/>
                  </a:ext>
                </a:extLst>
              </p:cNvPr>
              <p:cNvSpPr txBox="1">
                <a:spLocks noRot="1" noChangeAspect="1" noMove="1" noResize="1" noEditPoints="1" noAdjustHandles="1" noChangeArrowheads="1" noChangeShapeType="1" noTextEdit="1"/>
              </p:cNvSpPr>
              <p:nvPr/>
            </p:nvSpPr>
            <p:spPr>
              <a:xfrm>
                <a:off x="6985148" y="2694278"/>
                <a:ext cx="3760839" cy="625438"/>
              </a:xfrm>
              <a:prstGeom prst="rect">
                <a:avLst/>
              </a:prstGeom>
              <a:blipFill>
                <a:blip r:embed="rId4"/>
                <a:stretch>
                  <a:fillRect l="-3367" t="-16000" b="-4000"/>
                </a:stretch>
              </a:blipFill>
            </p:spPr>
            <p:txBody>
              <a:bodyPr/>
              <a:lstStyle/>
              <a:p>
                <a:r>
                  <a:rPr lang="en-US">
                    <a:noFill/>
                  </a:rPr>
                  <a:t> </a:t>
                </a:r>
              </a:p>
            </p:txBody>
          </p:sp>
        </mc:Fallback>
      </mc:AlternateContent>
      <p:sp>
        <p:nvSpPr>
          <p:cNvPr id="5" name="Rectangle 4">
            <a:extLst>
              <a:ext uri="{FF2B5EF4-FFF2-40B4-BE49-F238E27FC236}">
                <a16:creationId xmlns:a16="http://schemas.microsoft.com/office/drawing/2014/main" id="{A1737A66-CC8B-9E48-B157-AC45DF0A7C55}"/>
              </a:ext>
            </a:extLst>
          </p:cNvPr>
          <p:cNvSpPr/>
          <p:nvPr/>
        </p:nvSpPr>
        <p:spPr>
          <a:xfrm>
            <a:off x="703006" y="3283723"/>
            <a:ext cx="4783394" cy="830997"/>
          </a:xfrm>
          <a:prstGeom prst="rect">
            <a:avLst/>
          </a:prstGeom>
        </p:spPr>
        <p:txBody>
          <a:bodyPr wrap="square">
            <a:spAutoFit/>
          </a:bodyPr>
          <a:lstStyle/>
          <a:p>
            <a:r>
              <a:rPr lang="en-US" sz="2400" dirty="0">
                <a:solidFill>
                  <a:schemeClr val="tx1">
                    <a:lumMod val="75000"/>
                    <a:lumOff val="25000"/>
                  </a:schemeClr>
                </a:solidFill>
                <a:latin typeface="Avenir Book" panose="02000503020000020003" pitchFamily="2" charset="0"/>
              </a:rPr>
              <a:t>“True Grit” was the best movie I’ve seen since I was a </a:t>
            </a:r>
            <a:r>
              <a:rPr lang="en-US" sz="2400" u="sng" dirty="0">
                <a:solidFill>
                  <a:schemeClr val="tx1">
                    <a:lumMod val="75000"/>
                    <a:lumOff val="25000"/>
                  </a:schemeClr>
                </a:solidFill>
                <a:latin typeface="Avenir Book" panose="02000503020000020003" pitchFamily="2" charset="0"/>
              </a:rPr>
              <a:t>small boy</a:t>
            </a:r>
            <a:r>
              <a:rPr lang="en-US" sz="2400" dirty="0">
                <a:solidFill>
                  <a:schemeClr val="tx1">
                    <a:lumMod val="75000"/>
                    <a:lumOff val="25000"/>
                  </a:schemeClr>
                </a:solidFill>
                <a:latin typeface="Avenir Book" panose="02000503020000020003" pitchFamily="2" charset="0"/>
              </a:rPr>
              <a:t>.</a:t>
            </a:r>
            <a:endParaRPr lang="en-US" sz="2400" dirty="0">
              <a:solidFill>
                <a:schemeClr val="tx1">
                  <a:lumMod val="75000"/>
                  <a:lumOff val="25000"/>
                </a:schemeClr>
              </a:solidFill>
              <a:effectLst/>
              <a:latin typeface="Avenir Book" panose="02000503020000020003" pitchFamily="2" charset="0"/>
            </a:endParaRPr>
          </a:p>
        </p:txBody>
      </p:sp>
      <p:sp>
        <p:nvSpPr>
          <p:cNvPr id="14" name="Rectangle 13">
            <a:extLst>
              <a:ext uri="{FF2B5EF4-FFF2-40B4-BE49-F238E27FC236}">
                <a16:creationId xmlns:a16="http://schemas.microsoft.com/office/drawing/2014/main" id="{F3AF791F-0686-AF47-9C1D-ABD94A04D7E1}"/>
              </a:ext>
            </a:extLst>
          </p:cNvPr>
          <p:cNvSpPr/>
          <p:nvPr/>
        </p:nvSpPr>
        <p:spPr>
          <a:xfrm>
            <a:off x="6985148" y="3442460"/>
            <a:ext cx="4783394" cy="830997"/>
          </a:xfrm>
          <a:prstGeom prst="rect">
            <a:avLst/>
          </a:prstGeom>
        </p:spPr>
        <p:txBody>
          <a:bodyPr wrap="square">
            <a:spAutoFit/>
          </a:bodyPr>
          <a:lstStyle/>
          <a:p>
            <a:r>
              <a:rPr lang="en-US" sz="2400" dirty="0">
                <a:solidFill>
                  <a:schemeClr val="tx1">
                    <a:lumMod val="75000"/>
                    <a:lumOff val="25000"/>
                  </a:schemeClr>
                </a:solidFill>
                <a:latin typeface="Avenir Book" panose="02000503020000020003" pitchFamily="2" charset="0"/>
              </a:rPr>
              <a:t>“True Grit” was the best movie I’ve seen since I was a </a:t>
            </a:r>
            <a:r>
              <a:rPr lang="en-US" sz="2400" u="sng" dirty="0">
                <a:solidFill>
                  <a:schemeClr val="tx1">
                    <a:lumMod val="75000"/>
                    <a:lumOff val="25000"/>
                  </a:schemeClr>
                </a:solidFill>
                <a:latin typeface="Avenir Book" panose="02000503020000020003" pitchFamily="2" charset="0"/>
              </a:rPr>
              <a:t>tiny lad</a:t>
            </a:r>
            <a:r>
              <a:rPr lang="en-US" sz="2400" dirty="0">
                <a:solidFill>
                  <a:schemeClr val="tx1">
                    <a:lumMod val="75000"/>
                    <a:lumOff val="25000"/>
                  </a:schemeClr>
                </a:solidFill>
                <a:latin typeface="Avenir Book" panose="02000503020000020003" pitchFamily="2" charset="0"/>
              </a:rPr>
              <a:t>.</a:t>
            </a:r>
          </a:p>
        </p:txBody>
      </p:sp>
      <p:sp>
        <p:nvSpPr>
          <p:cNvPr id="15" name="Title 1">
            <a:extLst>
              <a:ext uri="{FF2B5EF4-FFF2-40B4-BE49-F238E27FC236}">
                <a16:creationId xmlns:a16="http://schemas.microsoft.com/office/drawing/2014/main" id="{B2A3C696-2EBB-C94E-9742-6621122120D5}"/>
              </a:ext>
            </a:extLst>
          </p:cNvPr>
          <p:cNvSpPr txBox="1">
            <a:spLocks/>
          </p:cNvSpPr>
          <p:nvPr/>
        </p:nvSpPr>
        <p:spPr>
          <a:xfrm>
            <a:off x="698088" y="4689822"/>
            <a:ext cx="4473679" cy="625439"/>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r>
              <a:rPr lang="en-US" dirty="0"/>
              <a:t>Prediction: </a:t>
            </a:r>
            <a:r>
              <a:rPr lang="en-US" dirty="0">
                <a:solidFill>
                  <a:schemeClr val="accent6">
                    <a:lumMod val="75000"/>
                  </a:schemeClr>
                </a:solidFill>
              </a:rPr>
              <a:t>positive</a:t>
            </a:r>
          </a:p>
        </p:txBody>
      </p:sp>
      <p:sp>
        <p:nvSpPr>
          <p:cNvPr id="17" name="Title 1">
            <a:extLst>
              <a:ext uri="{FF2B5EF4-FFF2-40B4-BE49-F238E27FC236}">
                <a16:creationId xmlns:a16="http://schemas.microsoft.com/office/drawing/2014/main" id="{3CD9D050-C8B8-A34A-B4F7-355F38A982A8}"/>
              </a:ext>
            </a:extLst>
          </p:cNvPr>
          <p:cNvSpPr txBox="1">
            <a:spLocks/>
          </p:cNvSpPr>
          <p:nvPr/>
        </p:nvSpPr>
        <p:spPr>
          <a:xfrm>
            <a:off x="7049729" y="4689821"/>
            <a:ext cx="4473679" cy="625439"/>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r>
              <a:rPr lang="en-US" dirty="0"/>
              <a:t>Prediction: </a:t>
            </a:r>
            <a:r>
              <a:rPr lang="en-US" dirty="0">
                <a:solidFill>
                  <a:srgbClr val="C00000"/>
                </a:solidFill>
              </a:rPr>
              <a:t>negative</a:t>
            </a:r>
          </a:p>
        </p:txBody>
      </p:sp>
      <p:cxnSp>
        <p:nvCxnSpPr>
          <p:cNvPr id="18" name="Straight Connector 17">
            <a:extLst>
              <a:ext uri="{FF2B5EF4-FFF2-40B4-BE49-F238E27FC236}">
                <a16:creationId xmlns:a16="http://schemas.microsoft.com/office/drawing/2014/main" id="{F9E182A0-A2A8-1E4E-AD47-B38C41CFA48E}"/>
              </a:ext>
            </a:extLst>
          </p:cNvPr>
          <p:cNvCxnSpPr>
            <a:cxnSpLocks/>
          </p:cNvCxnSpPr>
          <p:nvPr/>
        </p:nvCxnSpPr>
        <p:spPr>
          <a:xfrm flipH="1">
            <a:off x="698088" y="4528996"/>
            <a:ext cx="4473679" cy="0"/>
          </a:xfrm>
          <a:prstGeom prst="line">
            <a:avLst/>
          </a:prstGeom>
          <a:ln w="28575">
            <a:solidFill>
              <a:schemeClr val="tx1">
                <a:lumMod val="75000"/>
                <a:lumOff val="2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05A696AC-4F5B-AE48-9862-669E19CD32A3}"/>
              </a:ext>
            </a:extLst>
          </p:cNvPr>
          <p:cNvCxnSpPr>
            <a:cxnSpLocks/>
          </p:cNvCxnSpPr>
          <p:nvPr/>
        </p:nvCxnSpPr>
        <p:spPr>
          <a:xfrm flipH="1">
            <a:off x="6985148" y="4528996"/>
            <a:ext cx="4473679" cy="0"/>
          </a:xfrm>
          <a:prstGeom prst="line">
            <a:avLst/>
          </a:prstGeom>
          <a:ln w="28575">
            <a:solidFill>
              <a:schemeClr val="tx1">
                <a:lumMod val="75000"/>
                <a:lumOff val="25000"/>
              </a:schemeClr>
            </a:solidFill>
            <a:prstDash val="sysDot"/>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6AA4E64C-CDDF-A842-B827-97DC0CB95BCE}"/>
              </a:ext>
            </a:extLst>
          </p:cNvPr>
          <p:cNvSpPr/>
          <p:nvPr/>
        </p:nvSpPr>
        <p:spPr>
          <a:xfrm>
            <a:off x="233452" y="6400412"/>
            <a:ext cx="3837104" cy="282940"/>
          </a:xfrm>
          <a:prstGeom prst="rect">
            <a:avLst/>
          </a:prstGeom>
        </p:spPr>
        <p:txBody>
          <a:bodyPr wrap="square">
            <a:spAutoFit/>
          </a:bodyPr>
          <a:lstStyle/>
          <a:p>
            <a:r>
              <a:rPr lang="en-US" sz="1200" dirty="0">
                <a:solidFill>
                  <a:srgbClr val="C00000"/>
                </a:solidFill>
              </a:rPr>
              <a:t>Slide based on, inspired by, or directly from Jack Morris</a:t>
            </a:r>
          </a:p>
        </p:txBody>
      </p:sp>
    </p:spTree>
    <p:extLst>
      <p:ext uri="{BB962C8B-B14F-4D97-AF65-F5344CB8AC3E}">
        <p14:creationId xmlns:p14="http://schemas.microsoft.com/office/powerpoint/2010/main" val="7876068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9">
            <a:extLst>
              <a:ext uri="{FF2B5EF4-FFF2-40B4-BE49-F238E27FC236}">
                <a16:creationId xmlns:a16="http://schemas.microsoft.com/office/drawing/2014/main" id="{8FA61FDA-A3CB-E84C-A962-D3AC79F2AB27}"/>
              </a:ext>
            </a:extLst>
          </p:cNvPr>
          <p:cNvSpPr>
            <a:spLocks noGrp="1"/>
          </p:cNvSpPr>
          <p:nvPr>
            <p:ph type="sldNum" sz="quarter" idx="12"/>
          </p:nvPr>
        </p:nvSpPr>
        <p:spPr>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14</a:t>
            </a:fld>
            <a:endParaRPr lang="en-US" dirty="0"/>
          </a:p>
        </p:txBody>
      </p:sp>
      <p:sp>
        <p:nvSpPr>
          <p:cNvPr id="10" name="Rectangle 9">
            <a:extLst>
              <a:ext uri="{FF2B5EF4-FFF2-40B4-BE49-F238E27FC236}">
                <a16:creationId xmlns:a16="http://schemas.microsoft.com/office/drawing/2014/main" id="{D9E6B28E-BEBE-FA44-AB02-A31AC669143A}"/>
              </a:ext>
            </a:extLst>
          </p:cNvPr>
          <p:cNvSpPr/>
          <p:nvPr/>
        </p:nvSpPr>
        <p:spPr>
          <a:xfrm>
            <a:off x="351847" y="709371"/>
            <a:ext cx="1698179" cy="9069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3DB697AE-0516-FF44-B886-7AE13FD57F6E}"/>
              </a:ext>
            </a:extLst>
          </p:cNvPr>
          <p:cNvSpPr txBox="1">
            <a:spLocks/>
          </p:cNvSpPr>
          <p:nvPr/>
        </p:nvSpPr>
        <p:spPr>
          <a:xfrm>
            <a:off x="233451" y="174626"/>
            <a:ext cx="2067297" cy="62543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r>
              <a:rPr lang="en-US" dirty="0"/>
              <a:t>Entailment</a:t>
            </a:r>
            <a:endParaRPr lang="en-US" dirty="0">
              <a:solidFill>
                <a:srgbClr val="7030A0"/>
              </a:solidFill>
            </a:endParaRPr>
          </a:p>
        </p:txBody>
      </p:sp>
      <p:sp>
        <p:nvSpPr>
          <p:cNvPr id="7" name="Title 1">
            <a:extLst>
              <a:ext uri="{FF2B5EF4-FFF2-40B4-BE49-F238E27FC236}">
                <a16:creationId xmlns:a16="http://schemas.microsoft.com/office/drawing/2014/main" id="{6C58050D-75DD-8F49-9E8C-D64FEF29B3D7}"/>
              </a:ext>
            </a:extLst>
          </p:cNvPr>
          <p:cNvSpPr txBox="1">
            <a:spLocks/>
          </p:cNvSpPr>
          <p:nvPr/>
        </p:nvSpPr>
        <p:spPr>
          <a:xfrm>
            <a:off x="1803548" y="1933075"/>
            <a:ext cx="8819536" cy="2332794"/>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pPr algn="ctr">
              <a:lnSpc>
                <a:spcPct val="150000"/>
              </a:lnSpc>
            </a:pPr>
            <a:r>
              <a:rPr lang="en-US" b="1" dirty="0"/>
              <a:t>Textual Entailment </a:t>
            </a:r>
            <a:r>
              <a:rPr lang="en-US" dirty="0"/>
              <a:t>is the task of predicting whether, for a pair of sentences, the facts in the first sentence necessarily imply the facts in the second.</a:t>
            </a:r>
            <a:endParaRPr lang="en-US" dirty="0">
              <a:solidFill>
                <a:srgbClr val="C00000"/>
              </a:solidFill>
            </a:endParaRPr>
          </a:p>
        </p:txBody>
      </p:sp>
    </p:spTree>
    <p:extLst>
      <p:ext uri="{BB962C8B-B14F-4D97-AF65-F5344CB8AC3E}">
        <p14:creationId xmlns:p14="http://schemas.microsoft.com/office/powerpoint/2010/main" val="15864512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9">
            <a:extLst>
              <a:ext uri="{FF2B5EF4-FFF2-40B4-BE49-F238E27FC236}">
                <a16:creationId xmlns:a16="http://schemas.microsoft.com/office/drawing/2014/main" id="{8FA61FDA-A3CB-E84C-A962-D3AC79F2AB27}"/>
              </a:ext>
            </a:extLst>
          </p:cNvPr>
          <p:cNvSpPr>
            <a:spLocks noGrp="1"/>
          </p:cNvSpPr>
          <p:nvPr>
            <p:ph type="sldNum" sz="quarter" idx="12"/>
          </p:nvPr>
        </p:nvSpPr>
        <p:spPr>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15</a:t>
            </a:fld>
            <a:endParaRPr lang="en-US" dirty="0"/>
          </a:p>
        </p:txBody>
      </p:sp>
      <p:pic>
        <p:nvPicPr>
          <p:cNvPr id="2" name="Picture 1">
            <a:extLst>
              <a:ext uri="{FF2B5EF4-FFF2-40B4-BE49-F238E27FC236}">
                <a16:creationId xmlns:a16="http://schemas.microsoft.com/office/drawing/2014/main" id="{DD1EFBF8-5777-A84F-9DC4-996EBBB367DF}"/>
              </a:ext>
            </a:extLst>
          </p:cNvPr>
          <p:cNvPicPr>
            <a:picLocks noChangeAspect="1"/>
          </p:cNvPicPr>
          <p:nvPr/>
        </p:nvPicPr>
        <p:blipFill>
          <a:blip r:embed="rId3"/>
          <a:stretch>
            <a:fillRect/>
          </a:stretch>
        </p:blipFill>
        <p:spPr>
          <a:xfrm>
            <a:off x="1933137" y="269262"/>
            <a:ext cx="8325725" cy="2434484"/>
          </a:xfrm>
          <a:prstGeom prst="rect">
            <a:avLst/>
          </a:prstGeom>
        </p:spPr>
      </p:pic>
      <p:pic>
        <p:nvPicPr>
          <p:cNvPr id="3" name="Picture 2">
            <a:extLst>
              <a:ext uri="{FF2B5EF4-FFF2-40B4-BE49-F238E27FC236}">
                <a16:creationId xmlns:a16="http://schemas.microsoft.com/office/drawing/2014/main" id="{0A6EA6B9-7C6C-3743-96B9-A42954D5AD89}"/>
              </a:ext>
            </a:extLst>
          </p:cNvPr>
          <p:cNvPicPr>
            <a:picLocks noChangeAspect="1"/>
          </p:cNvPicPr>
          <p:nvPr/>
        </p:nvPicPr>
        <p:blipFill>
          <a:blip r:embed="rId4"/>
          <a:stretch>
            <a:fillRect/>
          </a:stretch>
        </p:blipFill>
        <p:spPr>
          <a:xfrm>
            <a:off x="1450928" y="2824056"/>
            <a:ext cx="9867730" cy="3897419"/>
          </a:xfrm>
          <a:prstGeom prst="rect">
            <a:avLst/>
          </a:prstGeom>
        </p:spPr>
      </p:pic>
    </p:spTree>
    <p:extLst>
      <p:ext uri="{BB962C8B-B14F-4D97-AF65-F5344CB8AC3E}">
        <p14:creationId xmlns:p14="http://schemas.microsoft.com/office/powerpoint/2010/main" val="14723283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9">
            <a:extLst>
              <a:ext uri="{FF2B5EF4-FFF2-40B4-BE49-F238E27FC236}">
                <a16:creationId xmlns:a16="http://schemas.microsoft.com/office/drawing/2014/main" id="{8FA61FDA-A3CB-E84C-A962-D3AC79F2AB27}"/>
              </a:ext>
            </a:extLst>
          </p:cNvPr>
          <p:cNvSpPr>
            <a:spLocks noGrp="1"/>
          </p:cNvSpPr>
          <p:nvPr>
            <p:ph type="sldNum" sz="quarter" idx="12"/>
          </p:nvPr>
        </p:nvSpPr>
        <p:spPr>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16</a:t>
            </a:fld>
            <a:endParaRPr lang="en-US" dirty="0"/>
          </a:p>
        </p:txBody>
      </p:sp>
      <p:pic>
        <p:nvPicPr>
          <p:cNvPr id="4" name="Picture 3">
            <a:extLst>
              <a:ext uri="{FF2B5EF4-FFF2-40B4-BE49-F238E27FC236}">
                <a16:creationId xmlns:a16="http://schemas.microsoft.com/office/drawing/2014/main" id="{97759E63-0E87-5946-AA65-94AC71A0C249}"/>
              </a:ext>
            </a:extLst>
          </p:cNvPr>
          <p:cNvPicPr>
            <a:picLocks noChangeAspect="1"/>
          </p:cNvPicPr>
          <p:nvPr/>
        </p:nvPicPr>
        <p:blipFill>
          <a:blip r:embed="rId3"/>
          <a:stretch>
            <a:fillRect/>
          </a:stretch>
        </p:blipFill>
        <p:spPr>
          <a:xfrm>
            <a:off x="4203956" y="319088"/>
            <a:ext cx="3548114" cy="2255239"/>
          </a:xfrm>
          <a:prstGeom prst="rect">
            <a:avLst/>
          </a:prstGeom>
        </p:spPr>
      </p:pic>
      <p:pic>
        <p:nvPicPr>
          <p:cNvPr id="5" name="Picture 4">
            <a:extLst>
              <a:ext uri="{FF2B5EF4-FFF2-40B4-BE49-F238E27FC236}">
                <a16:creationId xmlns:a16="http://schemas.microsoft.com/office/drawing/2014/main" id="{8A295248-B2A6-7948-8976-A3A43157FD41}"/>
              </a:ext>
            </a:extLst>
          </p:cNvPr>
          <p:cNvPicPr>
            <a:picLocks noChangeAspect="1"/>
          </p:cNvPicPr>
          <p:nvPr/>
        </p:nvPicPr>
        <p:blipFill>
          <a:blip r:embed="rId4"/>
          <a:stretch>
            <a:fillRect/>
          </a:stretch>
        </p:blipFill>
        <p:spPr>
          <a:xfrm>
            <a:off x="1725560" y="2781863"/>
            <a:ext cx="9642151" cy="3757049"/>
          </a:xfrm>
          <a:prstGeom prst="rect">
            <a:avLst/>
          </a:prstGeom>
        </p:spPr>
      </p:pic>
    </p:spTree>
    <p:extLst>
      <p:ext uri="{BB962C8B-B14F-4D97-AF65-F5344CB8AC3E}">
        <p14:creationId xmlns:p14="http://schemas.microsoft.com/office/powerpoint/2010/main" val="2876537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9">
            <a:extLst>
              <a:ext uri="{FF2B5EF4-FFF2-40B4-BE49-F238E27FC236}">
                <a16:creationId xmlns:a16="http://schemas.microsoft.com/office/drawing/2014/main" id="{8FA61FDA-A3CB-E84C-A962-D3AC79F2AB27}"/>
              </a:ext>
            </a:extLst>
          </p:cNvPr>
          <p:cNvSpPr>
            <a:spLocks noGrp="1"/>
          </p:cNvSpPr>
          <p:nvPr>
            <p:ph type="sldNum" sz="quarter" idx="12"/>
          </p:nvPr>
        </p:nvSpPr>
        <p:spPr>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17</a:t>
            </a:fld>
            <a:endParaRPr lang="en-US" dirty="0"/>
          </a:p>
        </p:txBody>
      </p:sp>
      <p:pic>
        <p:nvPicPr>
          <p:cNvPr id="2" name="Picture 1">
            <a:extLst>
              <a:ext uri="{FF2B5EF4-FFF2-40B4-BE49-F238E27FC236}">
                <a16:creationId xmlns:a16="http://schemas.microsoft.com/office/drawing/2014/main" id="{AE8B6E1E-95B2-FF47-BD8F-F504B0530F9F}"/>
              </a:ext>
            </a:extLst>
          </p:cNvPr>
          <p:cNvPicPr>
            <a:picLocks noChangeAspect="1"/>
          </p:cNvPicPr>
          <p:nvPr/>
        </p:nvPicPr>
        <p:blipFill>
          <a:blip r:embed="rId3"/>
          <a:stretch>
            <a:fillRect/>
          </a:stretch>
        </p:blipFill>
        <p:spPr>
          <a:xfrm>
            <a:off x="4539630" y="319088"/>
            <a:ext cx="3112739" cy="2056631"/>
          </a:xfrm>
          <a:prstGeom prst="rect">
            <a:avLst/>
          </a:prstGeom>
        </p:spPr>
      </p:pic>
      <p:pic>
        <p:nvPicPr>
          <p:cNvPr id="3" name="Picture 2">
            <a:extLst>
              <a:ext uri="{FF2B5EF4-FFF2-40B4-BE49-F238E27FC236}">
                <a16:creationId xmlns:a16="http://schemas.microsoft.com/office/drawing/2014/main" id="{7E8EB152-C53D-E54C-91CF-92A981BC593E}"/>
              </a:ext>
            </a:extLst>
          </p:cNvPr>
          <p:cNvPicPr>
            <a:picLocks noChangeAspect="1"/>
          </p:cNvPicPr>
          <p:nvPr/>
        </p:nvPicPr>
        <p:blipFill>
          <a:blip r:embed="rId4"/>
          <a:stretch>
            <a:fillRect/>
          </a:stretch>
        </p:blipFill>
        <p:spPr>
          <a:xfrm>
            <a:off x="1460091" y="2531140"/>
            <a:ext cx="10148394" cy="4007772"/>
          </a:xfrm>
          <a:prstGeom prst="rect">
            <a:avLst/>
          </a:prstGeom>
        </p:spPr>
      </p:pic>
    </p:spTree>
    <p:extLst>
      <p:ext uri="{BB962C8B-B14F-4D97-AF65-F5344CB8AC3E}">
        <p14:creationId xmlns:p14="http://schemas.microsoft.com/office/powerpoint/2010/main" val="13309186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9">
            <a:extLst>
              <a:ext uri="{FF2B5EF4-FFF2-40B4-BE49-F238E27FC236}">
                <a16:creationId xmlns:a16="http://schemas.microsoft.com/office/drawing/2014/main" id="{8FA61FDA-A3CB-E84C-A962-D3AC79F2AB27}"/>
              </a:ext>
            </a:extLst>
          </p:cNvPr>
          <p:cNvSpPr>
            <a:spLocks noGrp="1"/>
          </p:cNvSpPr>
          <p:nvPr>
            <p:ph type="sldNum" sz="quarter" idx="12"/>
          </p:nvPr>
        </p:nvSpPr>
        <p:spPr>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18</a:t>
            </a:fld>
            <a:endParaRPr lang="en-US" dirty="0"/>
          </a:p>
        </p:txBody>
      </p:sp>
      <p:sp>
        <p:nvSpPr>
          <p:cNvPr id="10" name="Rectangle 9">
            <a:extLst>
              <a:ext uri="{FF2B5EF4-FFF2-40B4-BE49-F238E27FC236}">
                <a16:creationId xmlns:a16="http://schemas.microsoft.com/office/drawing/2014/main" id="{D9E6B28E-BEBE-FA44-AB02-A31AC669143A}"/>
              </a:ext>
            </a:extLst>
          </p:cNvPr>
          <p:cNvSpPr/>
          <p:nvPr/>
        </p:nvSpPr>
        <p:spPr>
          <a:xfrm>
            <a:off x="351847" y="709371"/>
            <a:ext cx="1698179" cy="9069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3DB697AE-0516-FF44-B886-7AE13FD57F6E}"/>
              </a:ext>
            </a:extLst>
          </p:cNvPr>
          <p:cNvSpPr txBox="1">
            <a:spLocks/>
          </p:cNvSpPr>
          <p:nvPr/>
        </p:nvSpPr>
        <p:spPr>
          <a:xfrm>
            <a:off x="233451" y="174626"/>
            <a:ext cx="2701478" cy="62543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r>
              <a:rPr lang="en-US" dirty="0"/>
              <a:t>Adversarial?</a:t>
            </a:r>
            <a:endParaRPr lang="en-US" dirty="0">
              <a:solidFill>
                <a:srgbClr val="7030A0"/>
              </a:solidFill>
            </a:endParaRPr>
          </a:p>
        </p:txBody>
      </p:sp>
      <p:sp>
        <p:nvSpPr>
          <p:cNvPr id="7" name="Title 1">
            <a:extLst>
              <a:ext uri="{FF2B5EF4-FFF2-40B4-BE49-F238E27FC236}">
                <a16:creationId xmlns:a16="http://schemas.microsoft.com/office/drawing/2014/main" id="{6C58050D-75DD-8F49-9E8C-D64FEF29B3D7}"/>
              </a:ext>
            </a:extLst>
          </p:cNvPr>
          <p:cNvSpPr txBox="1">
            <a:spLocks/>
          </p:cNvSpPr>
          <p:nvPr/>
        </p:nvSpPr>
        <p:spPr>
          <a:xfrm>
            <a:off x="1707093" y="1045406"/>
            <a:ext cx="9198748" cy="2332794"/>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pPr algn="ctr">
              <a:lnSpc>
                <a:spcPct val="150000"/>
              </a:lnSpc>
            </a:pPr>
            <a:r>
              <a:rPr lang="en-US" dirty="0"/>
              <a:t>EMNLP 2017 had a “build-it-break-it” workshop that challenged humans to break existing systems by creating linguistic-based adversarial examples</a:t>
            </a:r>
          </a:p>
        </p:txBody>
      </p:sp>
      <p:sp>
        <p:nvSpPr>
          <p:cNvPr id="6" name="Title 1">
            <a:extLst>
              <a:ext uri="{FF2B5EF4-FFF2-40B4-BE49-F238E27FC236}">
                <a16:creationId xmlns:a16="http://schemas.microsoft.com/office/drawing/2014/main" id="{FAB95C5D-CDA4-C247-80A8-A6491BA7DB3F}"/>
              </a:ext>
            </a:extLst>
          </p:cNvPr>
          <p:cNvSpPr txBox="1">
            <a:spLocks/>
          </p:cNvSpPr>
          <p:nvPr/>
        </p:nvSpPr>
        <p:spPr>
          <a:xfrm>
            <a:off x="1592373" y="3378200"/>
            <a:ext cx="9313468" cy="1211180"/>
          </a:xfrm>
          <a:prstGeom prst="rect">
            <a:avLst/>
          </a:prstGeom>
          <a:solidFill>
            <a:schemeClr val="accent4">
              <a:lumMod val="20000"/>
              <a:lumOff val="80000"/>
            </a:schemeClr>
          </a:solidFill>
        </p:spPr>
        <p:txBody>
          <a:bodyPr vert="horz" lIns="91440" tIns="45720" rIns="91440" bIns="45720" rtlCol="0" anchor="ctr">
            <a:no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pPr algn="ctr">
              <a:lnSpc>
                <a:spcPct val="100000"/>
              </a:lnSpc>
            </a:pPr>
            <a:r>
              <a:rPr lang="en-US" sz="2400" dirty="0"/>
              <a:t>“</a:t>
            </a:r>
            <a:r>
              <a:rPr lang="en-US" sz="2400" dirty="0" err="1"/>
              <a:t>i.i.d</a:t>
            </a:r>
            <a:r>
              <a:rPr lang="en-US" sz="2400" dirty="0"/>
              <a:t>. training data is unlikely to exhibit all the linguistic phenomena that we might see at testing time”</a:t>
            </a:r>
          </a:p>
        </p:txBody>
      </p:sp>
      <p:sp>
        <p:nvSpPr>
          <p:cNvPr id="8" name="Title 1">
            <a:extLst>
              <a:ext uri="{FF2B5EF4-FFF2-40B4-BE49-F238E27FC236}">
                <a16:creationId xmlns:a16="http://schemas.microsoft.com/office/drawing/2014/main" id="{10D04D04-94B8-4444-BB06-9A4F6DCC8BB4}"/>
              </a:ext>
            </a:extLst>
          </p:cNvPr>
          <p:cNvSpPr txBox="1">
            <a:spLocks/>
          </p:cNvSpPr>
          <p:nvPr/>
        </p:nvSpPr>
        <p:spPr>
          <a:xfrm>
            <a:off x="1592373" y="4855767"/>
            <a:ext cx="9313468" cy="1211180"/>
          </a:xfrm>
          <a:prstGeom prst="rect">
            <a:avLst/>
          </a:prstGeom>
          <a:solidFill>
            <a:schemeClr val="accent4">
              <a:lumMod val="20000"/>
              <a:lumOff val="80000"/>
            </a:schemeClr>
          </a:solidFill>
        </p:spPr>
        <p:txBody>
          <a:bodyPr vert="horz" lIns="91440" tIns="45720" rIns="91440" bIns="45720" rtlCol="0" anchor="ctr">
            <a:no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pPr algn="ctr">
              <a:lnSpc>
                <a:spcPct val="100000"/>
              </a:lnSpc>
            </a:pPr>
            <a:r>
              <a:rPr lang="en-US" sz="2400" dirty="0"/>
              <a:t>“NLP systems are quite brittle in the face of infrequent linguistic phenomena, a characteristic which stands in stark contrast to human language users”</a:t>
            </a:r>
          </a:p>
        </p:txBody>
      </p:sp>
      <p:sp>
        <p:nvSpPr>
          <p:cNvPr id="12" name="Rectangle 11">
            <a:extLst>
              <a:ext uri="{FF2B5EF4-FFF2-40B4-BE49-F238E27FC236}">
                <a16:creationId xmlns:a16="http://schemas.microsoft.com/office/drawing/2014/main" id="{7F1F0C07-A187-484B-882F-F540729A6987}"/>
              </a:ext>
            </a:extLst>
          </p:cNvPr>
          <p:cNvSpPr/>
          <p:nvPr/>
        </p:nvSpPr>
        <p:spPr>
          <a:xfrm>
            <a:off x="233452" y="6400412"/>
            <a:ext cx="3837104" cy="282940"/>
          </a:xfrm>
          <a:prstGeom prst="rect">
            <a:avLst/>
          </a:prstGeom>
        </p:spPr>
        <p:txBody>
          <a:bodyPr wrap="square">
            <a:spAutoFit/>
          </a:bodyPr>
          <a:lstStyle/>
          <a:p>
            <a:r>
              <a:rPr lang="en-US" sz="1200" dirty="0">
                <a:solidFill>
                  <a:srgbClr val="C00000"/>
                </a:solidFill>
              </a:rPr>
              <a:t>Slide based on, inspired by, or directly from Mohit </a:t>
            </a:r>
            <a:r>
              <a:rPr lang="en-US" sz="1200" dirty="0" err="1">
                <a:solidFill>
                  <a:srgbClr val="C00000"/>
                </a:solidFill>
              </a:rPr>
              <a:t>Iyyer</a:t>
            </a:r>
            <a:endParaRPr lang="en-US" sz="1200" dirty="0">
              <a:solidFill>
                <a:srgbClr val="C00000"/>
              </a:solidFill>
            </a:endParaRPr>
          </a:p>
        </p:txBody>
      </p:sp>
    </p:spTree>
    <p:extLst>
      <p:ext uri="{BB962C8B-B14F-4D97-AF65-F5344CB8AC3E}">
        <p14:creationId xmlns:p14="http://schemas.microsoft.com/office/powerpoint/2010/main" val="12887374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9">
            <a:extLst>
              <a:ext uri="{FF2B5EF4-FFF2-40B4-BE49-F238E27FC236}">
                <a16:creationId xmlns:a16="http://schemas.microsoft.com/office/drawing/2014/main" id="{8FA61FDA-A3CB-E84C-A962-D3AC79F2AB27}"/>
              </a:ext>
            </a:extLst>
          </p:cNvPr>
          <p:cNvSpPr>
            <a:spLocks noGrp="1"/>
          </p:cNvSpPr>
          <p:nvPr>
            <p:ph type="sldNum" sz="quarter" idx="12"/>
          </p:nvPr>
        </p:nvSpPr>
        <p:spPr>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19</a:t>
            </a:fld>
            <a:endParaRPr lang="en-US" dirty="0"/>
          </a:p>
        </p:txBody>
      </p:sp>
      <p:sp>
        <p:nvSpPr>
          <p:cNvPr id="10" name="Rectangle 9">
            <a:extLst>
              <a:ext uri="{FF2B5EF4-FFF2-40B4-BE49-F238E27FC236}">
                <a16:creationId xmlns:a16="http://schemas.microsoft.com/office/drawing/2014/main" id="{D9E6B28E-BEBE-FA44-AB02-A31AC669143A}"/>
              </a:ext>
            </a:extLst>
          </p:cNvPr>
          <p:cNvSpPr/>
          <p:nvPr/>
        </p:nvSpPr>
        <p:spPr>
          <a:xfrm>
            <a:off x="351847" y="709371"/>
            <a:ext cx="1698179" cy="9069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3DB697AE-0516-FF44-B886-7AE13FD57F6E}"/>
              </a:ext>
            </a:extLst>
          </p:cNvPr>
          <p:cNvSpPr txBox="1">
            <a:spLocks/>
          </p:cNvSpPr>
          <p:nvPr/>
        </p:nvSpPr>
        <p:spPr>
          <a:xfrm>
            <a:off x="233451" y="174626"/>
            <a:ext cx="2701478" cy="62543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r>
              <a:rPr lang="en-US" dirty="0"/>
              <a:t>Adversarial?</a:t>
            </a:r>
            <a:endParaRPr lang="en-US" dirty="0">
              <a:solidFill>
                <a:srgbClr val="7030A0"/>
              </a:solidFill>
            </a:endParaRPr>
          </a:p>
        </p:txBody>
      </p:sp>
      <p:sp>
        <p:nvSpPr>
          <p:cNvPr id="7" name="Title 1">
            <a:extLst>
              <a:ext uri="{FF2B5EF4-FFF2-40B4-BE49-F238E27FC236}">
                <a16:creationId xmlns:a16="http://schemas.microsoft.com/office/drawing/2014/main" id="{6C58050D-75DD-8F49-9E8C-D64FEF29B3D7}"/>
              </a:ext>
            </a:extLst>
          </p:cNvPr>
          <p:cNvSpPr txBox="1">
            <a:spLocks/>
          </p:cNvSpPr>
          <p:nvPr/>
        </p:nvSpPr>
        <p:spPr>
          <a:xfrm>
            <a:off x="1744555" y="2051062"/>
            <a:ext cx="9198748" cy="2332794"/>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pPr algn="ctr">
              <a:lnSpc>
                <a:spcPct val="150000"/>
              </a:lnSpc>
            </a:pPr>
            <a:r>
              <a:rPr lang="en-US" dirty="0"/>
              <a:t>How do we differentiate between an </a:t>
            </a:r>
            <a:r>
              <a:rPr lang="en-US" b="1" dirty="0">
                <a:solidFill>
                  <a:srgbClr val="C00000"/>
                </a:solidFill>
              </a:rPr>
              <a:t>adversarial attack </a:t>
            </a:r>
            <a:r>
              <a:rPr lang="en-US" dirty="0"/>
              <a:t>versus a model that is just bad?</a:t>
            </a:r>
            <a:endParaRPr lang="en-US" dirty="0">
              <a:solidFill>
                <a:srgbClr val="C00000"/>
              </a:solidFill>
            </a:endParaRPr>
          </a:p>
        </p:txBody>
      </p:sp>
    </p:spTree>
    <p:extLst>
      <p:ext uri="{BB962C8B-B14F-4D97-AF65-F5344CB8AC3E}">
        <p14:creationId xmlns:p14="http://schemas.microsoft.com/office/powerpoint/2010/main" val="33520986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4" descr="West Side Story&amp;#39; Won&amp;#39;t Reopen on Broadway - Variety">
            <a:extLst>
              <a:ext uri="{FF2B5EF4-FFF2-40B4-BE49-F238E27FC236}">
                <a16:creationId xmlns:a16="http://schemas.microsoft.com/office/drawing/2014/main" id="{D899755F-DAAC-BD44-8D2D-DAE41DBEB5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50" y="0"/>
            <a:ext cx="12180888"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E0B9CA6F-B367-5F41-BD93-A2712B074D40}"/>
              </a:ext>
            </a:extLst>
          </p:cNvPr>
          <p:cNvSpPr>
            <a:spLocks noGrp="1"/>
          </p:cNvSpPr>
          <p:nvPr>
            <p:ph type="sldNum" sz="quarter" idx="12"/>
          </p:nvPr>
        </p:nvSpPr>
        <p:spPr/>
        <p:txBody>
          <a:bodyPr/>
          <a:lstStyle/>
          <a:p>
            <a:fld id="{6BCA73C5-4051-2D45-AC51-FD5A1C1C157A}" type="slidenum">
              <a:rPr lang="en-US" smtClean="0">
                <a:solidFill>
                  <a:schemeClr val="bg1"/>
                </a:solidFill>
              </a:rPr>
              <a:t>2</a:t>
            </a:fld>
            <a:endParaRPr lang="en-US">
              <a:solidFill>
                <a:schemeClr val="bg1"/>
              </a:solidFill>
            </a:endParaRPr>
          </a:p>
        </p:txBody>
      </p:sp>
      <p:sp>
        <p:nvSpPr>
          <p:cNvPr id="12" name="Rectangle 11">
            <a:extLst>
              <a:ext uri="{FF2B5EF4-FFF2-40B4-BE49-F238E27FC236}">
                <a16:creationId xmlns:a16="http://schemas.microsoft.com/office/drawing/2014/main" id="{7EA3A44B-2873-6245-B6E8-8BDCE669E702}"/>
              </a:ext>
            </a:extLst>
          </p:cNvPr>
          <p:cNvSpPr/>
          <p:nvPr/>
        </p:nvSpPr>
        <p:spPr>
          <a:xfrm>
            <a:off x="3030682" y="381165"/>
            <a:ext cx="5892093" cy="841705"/>
          </a:xfrm>
          <a:prstGeom prst="rect">
            <a:avLst/>
          </a:pr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6" name="Title 1">
            <a:extLst>
              <a:ext uri="{FF2B5EF4-FFF2-40B4-BE49-F238E27FC236}">
                <a16:creationId xmlns:a16="http://schemas.microsoft.com/office/drawing/2014/main" id="{8F5BF80D-D8DF-D747-9D3D-350E3F043FA4}"/>
              </a:ext>
            </a:extLst>
          </p:cNvPr>
          <p:cNvSpPr txBox="1">
            <a:spLocks/>
          </p:cNvSpPr>
          <p:nvPr/>
        </p:nvSpPr>
        <p:spPr>
          <a:xfrm>
            <a:off x="3506921" y="560016"/>
            <a:ext cx="5302783" cy="48400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r>
              <a:rPr lang="en-US" sz="3600" dirty="0">
                <a:solidFill>
                  <a:schemeClr val="bg1"/>
                </a:solidFill>
                <a:latin typeface="Castellar" panose="020F0502020204030204" pitchFamily="34" charset="0"/>
                <a:cs typeface="Castellar" panose="020F0502020204030204" pitchFamily="34" charset="0"/>
              </a:rPr>
              <a:t>ADVERSARIAL  NLP</a:t>
            </a:r>
            <a:endParaRPr lang="en-US" sz="3600" b="1" dirty="0">
              <a:solidFill>
                <a:schemeClr val="bg1"/>
              </a:solidFill>
              <a:latin typeface="Castellar" panose="020F0502020204030204" pitchFamily="34" charset="0"/>
              <a:cs typeface="Castellar" panose="020F0502020204030204" pitchFamily="34" charset="0"/>
            </a:endParaRPr>
          </a:p>
        </p:txBody>
      </p:sp>
    </p:spTree>
    <p:extLst>
      <p:ext uri="{BB962C8B-B14F-4D97-AF65-F5344CB8AC3E}">
        <p14:creationId xmlns:p14="http://schemas.microsoft.com/office/powerpoint/2010/main" val="41719349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9">
            <a:extLst>
              <a:ext uri="{FF2B5EF4-FFF2-40B4-BE49-F238E27FC236}">
                <a16:creationId xmlns:a16="http://schemas.microsoft.com/office/drawing/2014/main" id="{8FA61FDA-A3CB-E84C-A962-D3AC79F2AB27}"/>
              </a:ext>
            </a:extLst>
          </p:cNvPr>
          <p:cNvSpPr>
            <a:spLocks noGrp="1"/>
          </p:cNvSpPr>
          <p:nvPr>
            <p:ph type="sldNum" sz="quarter" idx="12"/>
          </p:nvPr>
        </p:nvSpPr>
        <p:spPr>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20</a:t>
            </a:fld>
            <a:endParaRPr lang="en-US" dirty="0"/>
          </a:p>
        </p:txBody>
      </p:sp>
      <p:sp>
        <p:nvSpPr>
          <p:cNvPr id="10" name="Rectangle 9">
            <a:extLst>
              <a:ext uri="{FF2B5EF4-FFF2-40B4-BE49-F238E27FC236}">
                <a16:creationId xmlns:a16="http://schemas.microsoft.com/office/drawing/2014/main" id="{D9E6B28E-BEBE-FA44-AB02-A31AC669143A}"/>
              </a:ext>
            </a:extLst>
          </p:cNvPr>
          <p:cNvSpPr/>
          <p:nvPr/>
        </p:nvSpPr>
        <p:spPr>
          <a:xfrm>
            <a:off x="351847" y="709371"/>
            <a:ext cx="1698179" cy="9069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3DB697AE-0516-FF44-B886-7AE13FD57F6E}"/>
              </a:ext>
            </a:extLst>
          </p:cNvPr>
          <p:cNvSpPr txBox="1">
            <a:spLocks/>
          </p:cNvSpPr>
          <p:nvPr/>
        </p:nvSpPr>
        <p:spPr>
          <a:xfrm>
            <a:off x="233451" y="174626"/>
            <a:ext cx="2701478" cy="62543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r>
              <a:rPr lang="en-US" dirty="0"/>
              <a:t>Adversarial</a:t>
            </a:r>
            <a:endParaRPr lang="en-US" dirty="0">
              <a:solidFill>
                <a:srgbClr val="7030A0"/>
              </a:solidFill>
            </a:endParaRPr>
          </a:p>
        </p:txBody>
      </p:sp>
      <p:sp>
        <p:nvSpPr>
          <p:cNvPr id="7" name="Title 1">
            <a:extLst>
              <a:ext uri="{FF2B5EF4-FFF2-40B4-BE49-F238E27FC236}">
                <a16:creationId xmlns:a16="http://schemas.microsoft.com/office/drawing/2014/main" id="{6C58050D-75DD-8F49-9E8C-D64FEF29B3D7}"/>
              </a:ext>
            </a:extLst>
          </p:cNvPr>
          <p:cNvSpPr txBox="1">
            <a:spLocks/>
          </p:cNvSpPr>
          <p:nvPr/>
        </p:nvSpPr>
        <p:spPr>
          <a:xfrm>
            <a:off x="1729807" y="1534869"/>
            <a:ext cx="9198748" cy="2332794"/>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pPr algn="ctr">
              <a:lnSpc>
                <a:spcPct val="150000"/>
              </a:lnSpc>
            </a:pPr>
            <a:r>
              <a:rPr lang="en-US" dirty="0"/>
              <a:t>An </a:t>
            </a:r>
            <a:r>
              <a:rPr lang="en-US" b="1" dirty="0">
                <a:solidFill>
                  <a:srgbClr val="C00000"/>
                </a:solidFill>
              </a:rPr>
              <a:t>adversarial attack </a:t>
            </a:r>
            <a:r>
              <a:rPr lang="en-US" dirty="0"/>
              <a:t>should slightly alter the input in a way that is </a:t>
            </a:r>
            <a:r>
              <a:rPr lang="en-US" b="1" dirty="0"/>
              <a:t>semantically equivalent to humans </a:t>
            </a:r>
            <a:r>
              <a:rPr lang="en-US" dirty="0"/>
              <a:t>but yields an incorrect, adverse change in the model’s output</a:t>
            </a:r>
            <a:endParaRPr lang="en-US" dirty="0">
              <a:solidFill>
                <a:srgbClr val="C00000"/>
              </a:solidFill>
            </a:endParaRPr>
          </a:p>
        </p:txBody>
      </p:sp>
    </p:spTree>
    <p:extLst>
      <p:ext uri="{BB962C8B-B14F-4D97-AF65-F5344CB8AC3E}">
        <p14:creationId xmlns:p14="http://schemas.microsoft.com/office/powerpoint/2010/main" val="18252079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9">
            <a:extLst>
              <a:ext uri="{FF2B5EF4-FFF2-40B4-BE49-F238E27FC236}">
                <a16:creationId xmlns:a16="http://schemas.microsoft.com/office/drawing/2014/main" id="{8FA61FDA-A3CB-E84C-A962-D3AC79F2AB27}"/>
              </a:ext>
            </a:extLst>
          </p:cNvPr>
          <p:cNvSpPr>
            <a:spLocks noGrp="1"/>
          </p:cNvSpPr>
          <p:nvPr>
            <p:ph type="sldNum" sz="quarter" idx="12"/>
          </p:nvPr>
        </p:nvSpPr>
        <p:spPr>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21</a:t>
            </a:fld>
            <a:endParaRPr lang="en-US" dirty="0"/>
          </a:p>
        </p:txBody>
      </p:sp>
      <p:sp>
        <p:nvSpPr>
          <p:cNvPr id="10" name="Rectangle 9">
            <a:extLst>
              <a:ext uri="{FF2B5EF4-FFF2-40B4-BE49-F238E27FC236}">
                <a16:creationId xmlns:a16="http://schemas.microsoft.com/office/drawing/2014/main" id="{D9E6B28E-BEBE-FA44-AB02-A31AC669143A}"/>
              </a:ext>
            </a:extLst>
          </p:cNvPr>
          <p:cNvSpPr/>
          <p:nvPr/>
        </p:nvSpPr>
        <p:spPr>
          <a:xfrm>
            <a:off x="351847" y="709371"/>
            <a:ext cx="1698179" cy="9069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3DB697AE-0516-FF44-B886-7AE13FD57F6E}"/>
              </a:ext>
            </a:extLst>
          </p:cNvPr>
          <p:cNvSpPr txBox="1">
            <a:spLocks/>
          </p:cNvSpPr>
          <p:nvPr/>
        </p:nvSpPr>
        <p:spPr>
          <a:xfrm>
            <a:off x="233451" y="174626"/>
            <a:ext cx="2701478" cy="62543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r>
              <a:rPr lang="en-US" dirty="0"/>
              <a:t>Adversarial</a:t>
            </a:r>
            <a:endParaRPr lang="en-US" dirty="0">
              <a:solidFill>
                <a:srgbClr val="7030A0"/>
              </a:solidFill>
            </a:endParaRPr>
          </a:p>
        </p:txBody>
      </p:sp>
      <mc:AlternateContent xmlns:mc="http://schemas.openxmlformats.org/markup-compatibility/2006">
        <mc:Choice xmlns:a14="http://schemas.microsoft.com/office/drawing/2010/main" Requires="a14">
          <p:sp>
            <p:nvSpPr>
              <p:cNvPr id="6" name="Title 1">
                <a:extLst>
                  <a:ext uri="{FF2B5EF4-FFF2-40B4-BE49-F238E27FC236}">
                    <a16:creationId xmlns:a16="http://schemas.microsoft.com/office/drawing/2014/main" id="{599B106E-0D74-D24C-9A62-CDA53956775E}"/>
                  </a:ext>
                </a:extLst>
              </p:cNvPr>
              <p:cNvSpPr txBox="1">
                <a:spLocks/>
              </p:cNvSpPr>
              <p:nvPr/>
            </p:nvSpPr>
            <p:spPr>
              <a:xfrm>
                <a:off x="1584190" y="3429000"/>
                <a:ext cx="9536094" cy="1971186"/>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pPr algn="ctr">
                  <a:lnSpc>
                    <a:spcPct val="150000"/>
                  </a:lnSpc>
                </a:pPr>
                <a:r>
                  <a:rPr lang="en-US" dirty="0"/>
                  <a:t>A successful attack will </a:t>
                </a:r>
                <a:r>
                  <a:rPr lang="en-US" dirty="0">
                    <a:solidFill>
                      <a:srgbClr val="C00000"/>
                    </a:solidFill>
                  </a:rPr>
                  <a:t>minimize </a:t>
                </a:r>
                <a14:m>
                  <m:oMath xmlns:m="http://schemas.openxmlformats.org/officeDocument/2006/math">
                    <m:d>
                      <m:dPr>
                        <m:begChr m:val="|"/>
                        <m:endChr m:val="|"/>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𝑥</m:t>
                        </m:r>
                        <m:r>
                          <a:rPr lang="en-US" b="0" i="1" smtClean="0">
                            <a:solidFill>
                              <a:schemeClr val="tx1"/>
                            </a:solidFill>
                            <a:latin typeface="Cambria Math" panose="02040503050406030204" pitchFamily="18" charset="0"/>
                          </a:rPr>
                          <m:t>−</m:t>
                        </m:r>
                        <m:sSup>
                          <m:sSupPr>
                            <m:ctrlPr>
                              <a:rPr lang="en-US" b="0"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𝑥</m:t>
                            </m:r>
                          </m:e>
                          <m:sup>
                            <m:r>
                              <a:rPr lang="en-US" b="0" i="1" smtClean="0">
                                <a:solidFill>
                                  <a:schemeClr val="tx1"/>
                                </a:solidFill>
                                <a:latin typeface="Cambria Math" panose="02040503050406030204" pitchFamily="18" charset="0"/>
                              </a:rPr>
                              <m:t>′</m:t>
                            </m:r>
                          </m:sup>
                        </m:sSup>
                      </m:e>
                    </m:d>
                  </m:oMath>
                </a14:m>
                <a:r>
                  <a:rPr lang="en-US" dirty="0">
                    <a:solidFill>
                      <a:srgbClr val="C00000"/>
                    </a:solidFill>
                  </a:rPr>
                  <a:t> </a:t>
                </a:r>
                <a:r>
                  <a:rPr lang="en-US" dirty="0"/>
                  <a:t>while </a:t>
                </a:r>
                <a:r>
                  <a:rPr lang="en-US" dirty="0">
                    <a:solidFill>
                      <a:srgbClr val="C00000"/>
                    </a:solidFill>
                  </a:rPr>
                  <a:t>maximizing </a:t>
                </a:r>
                <a14:m>
                  <m:oMath xmlns:m="http://schemas.openxmlformats.org/officeDocument/2006/math">
                    <m:d>
                      <m:dPr>
                        <m:begChr m:val="|"/>
                        <m:endChr m:val="|"/>
                        <m:ctrlPr>
                          <a:rPr lang="en-US"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𝑦</m:t>
                        </m:r>
                        <m:r>
                          <a:rPr lang="en-US" i="1">
                            <a:solidFill>
                              <a:schemeClr val="tx1"/>
                            </a:solidFill>
                            <a:latin typeface="Cambria Math" panose="02040503050406030204" pitchFamily="18" charset="0"/>
                          </a:rPr>
                          <m:t>−</m:t>
                        </m:r>
                        <m:sSup>
                          <m:sSupPr>
                            <m:ctrlPr>
                              <a:rPr lang="en-US" i="1">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𝑦</m:t>
                            </m:r>
                          </m:e>
                          <m:sup>
                            <m:r>
                              <a:rPr lang="en-US" i="1">
                                <a:solidFill>
                                  <a:schemeClr val="tx1"/>
                                </a:solidFill>
                                <a:latin typeface="Cambria Math" panose="02040503050406030204" pitchFamily="18" charset="0"/>
                              </a:rPr>
                              <m:t>′</m:t>
                            </m:r>
                          </m:sup>
                        </m:sSup>
                      </m:e>
                    </m:d>
                  </m:oMath>
                </a14:m>
                <a:r>
                  <a:rPr lang="en-US" dirty="0">
                    <a:solidFill>
                      <a:schemeClr val="tx1"/>
                    </a:solidFill>
                  </a:rPr>
                  <a:t>, such that </a:t>
                </a:r>
                <a14:m>
                  <m:oMath xmlns:m="http://schemas.openxmlformats.org/officeDocument/2006/math">
                    <m:d>
                      <m:dPr>
                        <m:begChr m:val="|"/>
                        <m:endChr m:val="|"/>
                        <m:ctrlPr>
                          <a:rPr lang="en-US" i="1" smtClean="0">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𝑦</m:t>
                        </m:r>
                        <m:r>
                          <a:rPr lang="en-US" i="1">
                            <a:solidFill>
                              <a:schemeClr val="tx1"/>
                            </a:solidFill>
                            <a:latin typeface="Cambria Math" panose="02040503050406030204" pitchFamily="18" charset="0"/>
                          </a:rPr>
                          <m:t>−</m:t>
                        </m:r>
                        <m:sSup>
                          <m:sSupPr>
                            <m:ctrlPr>
                              <a:rPr lang="en-US"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𝑦</m:t>
                            </m:r>
                          </m:e>
                          <m:sup>
                            <m:r>
                              <a:rPr lang="en-US" i="1">
                                <a:solidFill>
                                  <a:schemeClr val="tx1"/>
                                </a:solidFill>
                                <a:latin typeface="Cambria Math" panose="02040503050406030204" pitchFamily="18" charset="0"/>
                              </a:rPr>
                              <m:t>′</m:t>
                            </m:r>
                          </m:sup>
                        </m:sSup>
                      </m:e>
                    </m:d>
                    <m:r>
                      <a:rPr lang="en-US" b="0" i="1" smtClean="0">
                        <a:solidFill>
                          <a:schemeClr val="tx1"/>
                        </a:solidFill>
                        <a:latin typeface="Cambria Math" panose="02040503050406030204" pitchFamily="18" charset="0"/>
                      </a:rPr>
                      <m:t>&gt;</m:t>
                    </m:r>
                    <m:r>
                      <m:rPr>
                        <m:sty m:val="p"/>
                      </m:rPr>
                      <a:rPr lang="el-GR" i="1">
                        <a:solidFill>
                          <a:schemeClr val="tx1"/>
                        </a:solidFill>
                        <a:latin typeface="Cambria Math" panose="02040503050406030204" pitchFamily="18" charset="0"/>
                        <a:ea typeface="Cambria Math" panose="02040503050406030204" pitchFamily="18" charset="0"/>
                      </a:rPr>
                      <m:t>τ</m:t>
                    </m:r>
                  </m:oMath>
                </a14:m>
                <a:r>
                  <a:rPr lang="en-US" dirty="0">
                    <a:solidFill>
                      <a:schemeClr val="tx1"/>
                    </a:solidFill>
                  </a:rPr>
                  <a:t> or class(</a:t>
                </a:r>
                <a14:m>
                  <m:oMath xmlns:m="http://schemas.openxmlformats.org/officeDocument/2006/math">
                    <m:r>
                      <a:rPr lang="en-US" i="1" smtClean="0">
                        <a:solidFill>
                          <a:srgbClr val="C00000"/>
                        </a:solidFill>
                        <a:latin typeface="Cambria Math" panose="02040503050406030204" pitchFamily="18" charset="0"/>
                      </a:rPr>
                      <m:t>𝑦</m:t>
                    </m:r>
                  </m:oMath>
                </a14:m>
                <a:r>
                  <a:rPr lang="en-US" dirty="0">
                    <a:solidFill>
                      <a:schemeClr val="tx1"/>
                    </a:solidFill>
                  </a:rPr>
                  <a:t>) </a:t>
                </a:r>
                <a14:m>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rPr>
                      <m:t>≠</m:t>
                    </m:r>
                  </m:oMath>
                </a14:m>
                <a:r>
                  <a:rPr lang="en-US" dirty="0">
                    <a:solidFill>
                      <a:schemeClr val="tx1"/>
                    </a:solidFill>
                  </a:rPr>
                  <a:t> class(</a:t>
                </a:r>
                <a14:m>
                  <m:oMath xmlns:m="http://schemas.openxmlformats.org/officeDocument/2006/math">
                    <m:sSup>
                      <m:sSupPr>
                        <m:ctrlPr>
                          <a:rPr lang="en-US" i="1" smtClean="0">
                            <a:solidFill>
                              <a:srgbClr val="C00000"/>
                            </a:solidFill>
                            <a:latin typeface="Cambria Math" panose="02040503050406030204" pitchFamily="18" charset="0"/>
                          </a:rPr>
                        </m:ctrlPr>
                      </m:sSupPr>
                      <m:e>
                        <m:r>
                          <a:rPr lang="en-US" i="1">
                            <a:solidFill>
                              <a:srgbClr val="C00000"/>
                            </a:solidFill>
                            <a:latin typeface="Cambria Math" panose="02040503050406030204" pitchFamily="18" charset="0"/>
                          </a:rPr>
                          <m:t>𝑦</m:t>
                        </m:r>
                      </m:e>
                      <m:sup>
                        <m:r>
                          <a:rPr lang="en-US" i="1">
                            <a:solidFill>
                              <a:srgbClr val="C00000"/>
                            </a:solidFill>
                            <a:latin typeface="Cambria Math" panose="02040503050406030204" pitchFamily="18" charset="0"/>
                          </a:rPr>
                          <m:t>′</m:t>
                        </m:r>
                      </m:sup>
                    </m:sSup>
                  </m:oMath>
                </a14:m>
                <a:r>
                  <a:rPr lang="en-US" dirty="0">
                    <a:solidFill>
                      <a:schemeClr val="tx1"/>
                    </a:solidFill>
                  </a:rPr>
                  <a:t>)</a:t>
                </a:r>
                <a:endParaRPr lang="en-US" dirty="0">
                  <a:solidFill>
                    <a:srgbClr val="C00000"/>
                  </a:solidFill>
                </a:endParaRPr>
              </a:p>
            </p:txBody>
          </p:sp>
        </mc:Choice>
        <mc:Fallback>
          <p:sp>
            <p:nvSpPr>
              <p:cNvPr id="6" name="Title 1">
                <a:extLst>
                  <a:ext uri="{FF2B5EF4-FFF2-40B4-BE49-F238E27FC236}">
                    <a16:creationId xmlns:a16="http://schemas.microsoft.com/office/drawing/2014/main" id="{599B106E-0D74-D24C-9A62-CDA53956775E}"/>
                  </a:ext>
                </a:extLst>
              </p:cNvPr>
              <p:cNvSpPr txBox="1">
                <a:spLocks noRot="1" noChangeAspect="1" noMove="1" noResize="1" noEditPoints="1" noAdjustHandles="1" noChangeArrowheads="1" noChangeShapeType="1" noTextEdit="1"/>
              </p:cNvSpPr>
              <p:nvPr/>
            </p:nvSpPr>
            <p:spPr>
              <a:xfrm>
                <a:off x="1584190" y="3429000"/>
                <a:ext cx="9536094" cy="1971186"/>
              </a:xfrm>
              <a:prstGeom prst="rect">
                <a:avLst/>
              </a:prstGeom>
              <a:blipFill>
                <a:blip r:embed="rId3"/>
                <a:stretch>
                  <a:fillRect l="-266" r="-133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 name="Title 1">
                <a:extLst>
                  <a:ext uri="{FF2B5EF4-FFF2-40B4-BE49-F238E27FC236}">
                    <a16:creationId xmlns:a16="http://schemas.microsoft.com/office/drawing/2014/main" id="{E6CDDA73-8AA6-6140-8218-316D8CE79407}"/>
                  </a:ext>
                </a:extLst>
              </p:cNvPr>
              <p:cNvSpPr txBox="1">
                <a:spLocks/>
              </p:cNvSpPr>
              <p:nvPr/>
            </p:nvSpPr>
            <p:spPr>
              <a:xfrm>
                <a:off x="1584190" y="1457814"/>
                <a:ext cx="9536094" cy="1971186"/>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pPr>
                  <a:lnSpc>
                    <a:spcPct val="150000"/>
                  </a:lnSpc>
                </a:pPr>
                <a:r>
                  <a:rPr lang="en-US" dirty="0"/>
                  <a:t>Let </a:t>
                </a:r>
                <a14:m>
                  <m:oMath xmlns:m="http://schemas.openxmlformats.org/officeDocument/2006/math">
                    <m:r>
                      <a:rPr lang="en-US" i="1" dirty="0" smtClean="0">
                        <a:latin typeface="Cambria Math" panose="02040503050406030204" pitchFamily="18" charset="0"/>
                      </a:rPr>
                      <m:t>(</m:t>
                    </m:r>
                    <m:r>
                      <a:rPr lang="en-US" i="1" dirty="0" err="1" smtClean="0">
                        <a:latin typeface="Cambria Math" panose="02040503050406030204" pitchFamily="18" charset="0"/>
                      </a:rPr>
                      <m:t>𝑥</m:t>
                    </m:r>
                    <m:r>
                      <a:rPr lang="en-US" i="1" dirty="0" err="1" smtClean="0">
                        <a:latin typeface="Cambria Math" panose="02040503050406030204" pitchFamily="18" charset="0"/>
                      </a:rPr>
                      <m:t>,</m:t>
                    </m:r>
                    <m:r>
                      <a:rPr lang="en-US" i="1" dirty="0" err="1" smtClean="0">
                        <a:latin typeface="Cambria Math" panose="02040503050406030204" pitchFamily="18" charset="0"/>
                      </a:rPr>
                      <m:t>𝑦</m:t>
                    </m:r>
                    <m:r>
                      <a:rPr lang="en-US" i="1" dirty="0" smtClean="0">
                        <a:latin typeface="Cambria Math" panose="02040503050406030204" pitchFamily="18" charset="0"/>
                      </a:rPr>
                      <m:t>)</m:t>
                    </m:r>
                  </m:oMath>
                </a14:m>
                <a:r>
                  <a:rPr lang="en-US" dirty="0"/>
                  <a:t> be an input, output pair</a:t>
                </a:r>
              </a:p>
              <a:p>
                <a:pPr>
                  <a:lnSpc>
                    <a:spcPct val="150000"/>
                  </a:lnSpc>
                </a:pPr>
                <a:r>
                  <a:rPr lang="en-US" dirty="0"/>
                  <a:t>Let </a:t>
                </a:r>
                <a14:m>
                  <m:oMath xmlns:m="http://schemas.openxmlformats.org/officeDocument/2006/math">
                    <m:r>
                      <a:rPr lang="en-US" i="1" dirty="0" smtClean="0">
                        <a:latin typeface="Cambria Math" panose="02040503050406030204" pitchFamily="18" charset="0"/>
                      </a:rPr>
                      <m:t>𝑥</m:t>
                    </m:r>
                    <m:r>
                      <a:rPr lang="en-US" i="1" dirty="0" smtClean="0">
                        <a:latin typeface="Cambria Math" panose="02040503050406030204" pitchFamily="18" charset="0"/>
                      </a:rPr>
                      <m:t>’</m:t>
                    </m:r>
                  </m:oMath>
                </a14:m>
                <a:r>
                  <a:rPr lang="en-US" dirty="0"/>
                  <a:t> be an altered version of </a:t>
                </a:r>
                <a14:m>
                  <m:oMath xmlns:m="http://schemas.openxmlformats.org/officeDocument/2006/math">
                    <m:r>
                      <a:rPr lang="en-US" i="1" dirty="0" smtClean="0">
                        <a:latin typeface="Cambria Math" panose="02040503050406030204" pitchFamily="18" charset="0"/>
                      </a:rPr>
                      <m:t>𝑥</m:t>
                    </m:r>
                  </m:oMath>
                </a14:m>
                <a:r>
                  <a:rPr lang="en-US" dirty="0"/>
                  <a:t>, which yields output </a:t>
                </a:r>
                <a14:m>
                  <m:oMath xmlns:m="http://schemas.openxmlformats.org/officeDocument/2006/math">
                    <m:r>
                      <a:rPr lang="en-US" i="1" dirty="0" smtClean="0">
                        <a:latin typeface="Cambria Math" panose="02040503050406030204" pitchFamily="18" charset="0"/>
                      </a:rPr>
                      <m:t>𝑦</m:t>
                    </m:r>
                    <m:r>
                      <a:rPr lang="en-US" i="1" dirty="0" smtClean="0">
                        <a:latin typeface="Cambria Math" panose="02040503050406030204" pitchFamily="18" charset="0"/>
                      </a:rPr>
                      <m:t>’</m:t>
                    </m:r>
                  </m:oMath>
                </a14:m>
                <a:endParaRPr lang="en-US" dirty="0">
                  <a:solidFill>
                    <a:srgbClr val="C00000"/>
                  </a:solidFill>
                </a:endParaRPr>
              </a:p>
            </p:txBody>
          </p:sp>
        </mc:Choice>
        <mc:Fallback>
          <p:sp>
            <p:nvSpPr>
              <p:cNvPr id="8" name="Title 1">
                <a:extLst>
                  <a:ext uri="{FF2B5EF4-FFF2-40B4-BE49-F238E27FC236}">
                    <a16:creationId xmlns:a16="http://schemas.microsoft.com/office/drawing/2014/main" id="{E6CDDA73-8AA6-6140-8218-316D8CE79407}"/>
                  </a:ext>
                </a:extLst>
              </p:cNvPr>
              <p:cNvSpPr txBox="1">
                <a:spLocks noRot="1" noChangeAspect="1" noMove="1" noResize="1" noEditPoints="1" noAdjustHandles="1" noChangeArrowheads="1" noChangeShapeType="1" noTextEdit="1"/>
              </p:cNvSpPr>
              <p:nvPr/>
            </p:nvSpPr>
            <p:spPr>
              <a:xfrm>
                <a:off x="1584190" y="1457814"/>
                <a:ext cx="9536094" cy="1971186"/>
              </a:xfrm>
              <a:prstGeom prst="rect">
                <a:avLst/>
              </a:prstGeom>
              <a:blipFill>
                <a:blip r:embed="rId4"/>
                <a:stretch>
                  <a:fillRect l="-1330"/>
                </a:stretch>
              </a:blipFill>
            </p:spPr>
            <p:txBody>
              <a:bodyPr/>
              <a:lstStyle/>
              <a:p>
                <a:r>
                  <a:rPr lang="en-US">
                    <a:noFill/>
                  </a:rPr>
                  <a:t> </a:t>
                </a:r>
              </a:p>
            </p:txBody>
          </p:sp>
        </mc:Fallback>
      </mc:AlternateContent>
    </p:spTree>
    <p:extLst>
      <p:ext uri="{BB962C8B-B14F-4D97-AF65-F5344CB8AC3E}">
        <p14:creationId xmlns:p14="http://schemas.microsoft.com/office/powerpoint/2010/main" val="37895498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909E1014-49B2-6847-88DE-BF207A77C263}"/>
              </a:ext>
            </a:extLst>
          </p:cNvPr>
          <p:cNvSpPr/>
          <p:nvPr/>
        </p:nvSpPr>
        <p:spPr>
          <a:xfrm>
            <a:off x="2089233" y="1336994"/>
            <a:ext cx="2320535" cy="509175"/>
          </a:xfrm>
          <a:prstGeom prst="rect">
            <a:avLst/>
          </a:prstGeom>
          <a:solidFill>
            <a:schemeClr val="accent4">
              <a:lumMod val="40000"/>
              <a:lumOff val="60000"/>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lide Number Placeholder 9">
            <a:extLst>
              <a:ext uri="{FF2B5EF4-FFF2-40B4-BE49-F238E27FC236}">
                <a16:creationId xmlns:a16="http://schemas.microsoft.com/office/drawing/2014/main" id="{7FCB2847-0F6D-EA4A-9C75-CAB26E4B6490}"/>
              </a:ext>
            </a:extLst>
          </p:cNvPr>
          <p:cNvSpPr>
            <a:spLocks noGrp="1"/>
          </p:cNvSpPr>
          <p:nvPr>
            <p:ph type="sldNum" sz="quarter" idx="12"/>
          </p:nvPr>
        </p:nvSpPr>
        <p:spPr>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22</a:t>
            </a:fld>
            <a:endParaRPr lang="en-US"/>
          </a:p>
        </p:txBody>
      </p:sp>
      <p:sp>
        <p:nvSpPr>
          <p:cNvPr id="24" name="Rectangle 23">
            <a:extLst>
              <a:ext uri="{FF2B5EF4-FFF2-40B4-BE49-F238E27FC236}">
                <a16:creationId xmlns:a16="http://schemas.microsoft.com/office/drawing/2014/main" id="{089EF93A-7356-1548-A7E8-F41E1642D039}"/>
              </a:ext>
            </a:extLst>
          </p:cNvPr>
          <p:cNvSpPr/>
          <p:nvPr/>
        </p:nvSpPr>
        <p:spPr>
          <a:xfrm>
            <a:off x="1071344" y="2432510"/>
            <a:ext cx="771242" cy="90716"/>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1C4B93ED-398D-104A-8DBD-E065829DF1B7}"/>
              </a:ext>
            </a:extLst>
          </p:cNvPr>
          <p:cNvSpPr/>
          <p:nvPr/>
        </p:nvSpPr>
        <p:spPr>
          <a:xfrm>
            <a:off x="1071344" y="2514347"/>
            <a:ext cx="771242" cy="100361"/>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5C5A19DF-6AFE-3D46-BCB7-4A811E9A7258}"/>
              </a:ext>
            </a:extLst>
          </p:cNvPr>
          <p:cNvSpPr/>
          <p:nvPr/>
        </p:nvSpPr>
        <p:spPr>
          <a:xfrm>
            <a:off x="501429" y="266222"/>
            <a:ext cx="4419241" cy="584775"/>
          </a:xfrm>
          <a:prstGeom prst="rect">
            <a:avLst/>
          </a:prstGeom>
        </p:spPr>
        <p:txBody>
          <a:bodyPr wrap="square" anchor="b">
            <a:spAutoFit/>
          </a:bodyPr>
          <a:lstStyle/>
          <a:p>
            <a:r>
              <a:rPr lang="en-US" sz="3200" dirty="0">
                <a:solidFill>
                  <a:schemeClr val="tx1">
                    <a:lumMod val="75000"/>
                    <a:lumOff val="25000"/>
                  </a:schemeClr>
                </a:solidFill>
                <a:latin typeface="Avenir Medium" panose="02000503020000020003" pitchFamily="2" charset="0"/>
              </a:rPr>
              <a:t>Outline</a:t>
            </a:r>
          </a:p>
        </p:txBody>
      </p:sp>
      <p:sp>
        <p:nvSpPr>
          <p:cNvPr id="34" name="Subtitle 2">
            <a:extLst>
              <a:ext uri="{FF2B5EF4-FFF2-40B4-BE49-F238E27FC236}">
                <a16:creationId xmlns:a16="http://schemas.microsoft.com/office/drawing/2014/main" id="{8E6B3C04-55C4-0F42-AA01-2F9D4A67747A}"/>
              </a:ext>
            </a:extLst>
          </p:cNvPr>
          <p:cNvSpPr txBox="1">
            <a:spLocks/>
          </p:cNvSpPr>
          <p:nvPr/>
        </p:nvSpPr>
        <p:spPr>
          <a:xfrm>
            <a:off x="2154343" y="1053179"/>
            <a:ext cx="4582634" cy="406229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200000"/>
              </a:lnSpc>
              <a:spcBef>
                <a:spcPts val="0"/>
              </a:spcBef>
              <a:buNone/>
            </a:pPr>
            <a:r>
              <a:rPr lang="en-US" dirty="0">
                <a:solidFill>
                  <a:schemeClr val="bg2">
                    <a:lumMod val="25000"/>
                  </a:schemeClr>
                </a:solidFill>
                <a:latin typeface="Avenir Medium" panose="02000503020000020003" pitchFamily="2" charset="0"/>
              </a:rPr>
              <a:t>Introduction</a:t>
            </a:r>
          </a:p>
          <a:p>
            <a:pPr marL="0" indent="0">
              <a:lnSpc>
                <a:spcPct val="200000"/>
              </a:lnSpc>
              <a:spcBef>
                <a:spcPts val="0"/>
              </a:spcBef>
              <a:buNone/>
            </a:pPr>
            <a:r>
              <a:rPr lang="en-US" dirty="0">
                <a:solidFill>
                  <a:schemeClr val="bg2">
                    <a:lumMod val="25000"/>
                  </a:schemeClr>
                </a:solidFill>
                <a:latin typeface="Avenir Medium" panose="02000503020000020003" pitchFamily="2" charset="0"/>
              </a:rPr>
              <a:t>Paraphrasing</a:t>
            </a:r>
          </a:p>
          <a:p>
            <a:pPr marL="0" indent="0">
              <a:lnSpc>
                <a:spcPct val="200000"/>
              </a:lnSpc>
              <a:spcBef>
                <a:spcPts val="0"/>
              </a:spcBef>
              <a:buNone/>
            </a:pPr>
            <a:r>
              <a:rPr lang="en-US" dirty="0">
                <a:solidFill>
                  <a:schemeClr val="bg2">
                    <a:lumMod val="25000"/>
                  </a:schemeClr>
                </a:solidFill>
                <a:latin typeface="Avenir Medium" panose="02000503020000020003" pitchFamily="2" charset="0"/>
              </a:rPr>
              <a:t>Workshop time</a:t>
            </a:r>
          </a:p>
          <a:p>
            <a:pPr marL="0" indent="0">
              <a:lnSpc>
                <a:spcPct val="200000"/>
              </a:lnSpc>
              <a:spcBef>
                <a:spcPts val="0"/>
              </a:spcBef>
              <a:buNone/>
            </a:pPr>
            <a:r>
              <a:rPr lang="en-US" dirty="0">
                <a:solidFill>
                  <a:schemeClr val="bg2">
                    <a:lumMod val="25000"/>
                  </a:schemeClr>
                </a:solidFill>
                <a:latin typeface="Avenir Medium" panose="02000503020000020003" pitchFamily="2" charset="0"/>
              </a:rPr>
              <a:t>Modern approaches</a:t>
            </a:r>
          </a:p>
        </p:txBody>
      </p:sp>
      <p:sp>
        <p:nvSpPr>
          <p:cNvPr id="36" name="Rectangle 35">
            <a:extLst>
              <a:ext uri="{FF2B5EF4-FFF2-40B4-BE49-F238E27FC236}">
                <a16:creationId xmlns:a16="http://schemas.microsoft.com/office/drawing/2014/main" id="{DBCE070A-FF40-CF4B-B247-92268E839C60}"/>
              </a:ext>
            </a:extLst>
          </p:cNvPr>
          <p:cNvSpPr/>
          <p:nvPr/>
        </p:nvSpPr>
        <p:spPr>
          <a:xfrm>
            <a:off x="1071344" y="1546224"/>
            <a:ext cx="771242" cy="907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Rectangle 38">
            <a:extLst>
              <a:ext uri="{FF2B5EF4-FFF2-40B4-BE49-F238E27FC236}">
                <a16:creationId xmlns:a16="http://schemas.microsoft.com/office/drawing/2014/main" id="{5BE1D01C-75F4-6844-BD94-69D19622427C}"/>
              </a:ext>
            </a:extLst>
          </p:cNvPr>
          <p:cNvSpPr/>
          <p:nvPr/>
        </p:nvSpPr>
        <p:spPr>
          <a:xfrm>
            <a:off x="1071344" y="1636939"/>
            <a:ext cx="771242" cy="10036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Rectangle 41">
            <a:extLst>
              <a:ext uri="{FF2B5EF4-FFF2-40B4-BE49-F238E27FC236}">
                <a16:creationId xmlns:a16="http://schemas.microsoft.com/office/drawing/2014/main" id="{88AF2AF6-4075-DE43-A658-F6C045F505E4}"/>
              </a:ext>
            </a:extLst>
          </p:cNvPr>
          <p:cNvSpPr/>
          <p:nvPr/>
        </p:nvSpPr>
        <p:spPr>
          <a:xfrm>
            <a:off x="1071344" y="3219997"/>
            <a:ext cx="771242" cy="90716"/>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Rectangle 42">
            <a:extLst>
              <a:ext uri="{FF2B5EF4-FFF2-40B4-BE49-F238E27FC236}">
                <a16:creationId xmlns:a16="http://schemas.microsoft.com/office/drawing/2014/main" id="{EABDD73D-1881-B540-B468-959CD46A3AB9}"/>
              </a:ext>
            </a:extLst>
          </p:cNvPr>
          <p:cNvSpPr/>
          <p:nvPr/>
        </p:nvSpPr>
        <p:spPr>
          <a:xfrm>
            <a:off x="1071344" y="3310712"/>
            <a:ext cx="771242" cy="100361"/>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Rectangle 43">
            <a:extLst>
              <a:ext uri="{FF2B5EF4-FFF2-40B4-BE49-F238E27FC236}">
                <a16:creationId xmlns:a16="http://schemas.microsoft.com/office/drawing/2014/main" id="{B2139D2A-65CD-BF47-BDD6-0D34B8061EC1}"/>
              </a:ext>
            </a:extLst>
          </p:cNvPr>
          <p:cNvSpPr/>
          <p:nvPr/>
        </p:nvSpPr>
        <p:spPr>
          <a:xfrm>
            <a:off x="1071344" y="4107077"/>
            <a:ext cx="771242" cy="90716"/>
          </a:xfrm>
          <a:prstGeom prst="rect">
            <a:avLst/>
          </a:prstGeom>
          <a:solidFill>
            <a:srgbClr val="FF9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Rectangle 45">
            <a:extLst>
              <a:ext uri="{FF2B5EF4-FFF2-40B4-BE49-F238E27FC236}">
                <a16:creationId xmlns:a16="http://schemas.microsoft.com/office/drawing/2014/main" id="{9F46F18A-949B-0A43-9195-1F4950B4B2B1}"/>
              </a:ext>
            </a:extLst>
          </p:cNvPr>
          <p:cNvSpPr/>
          <p:nvPr/>
        </p:nvSpPr>
        <p:spPr>
          <a:xfrm>
            <a:off x="1071344" y="4197792"/>
            <a:ext cx="771242" cy="100361"/>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531670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909E1014-49B2-6847-88DE-BF207A77C263}"/>
              </a:ext>
            </a:extLst>
          </p:cNvPr>
          <p:cNvSpPr/>
          <p:nvPr/>
        </p:nvSpPr>
        <p:spPr>
          <a:xfrm>
            <a:off x="2125125" y="2223280"/>
            <a:ext cx="2320535" cy="509175"/>
          </a:xfrm>
          <a:prstGeom prst="rect">
            <a:avLst/>
          </a:prstGeom>
          <a:solidFill>
            <a:schemeClr val="accent4">
              <a:lumMod val="40000"/>
              <a:lumOff val="60000"/>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Subtitle 2">
            <a:extLst>
              <a:ext uri="{FF2B5EF4-FFF2-40B4-BE49-F238E27FC236}">
                <a16:creationId xmlns:a16="http://schemas.microsoft.com/office/drawing/2014/main" id="{8E6B3C04-55C4-0F42-AA01-2F9D4A67747A}"/>
              </a:ext>
            </a:extLst>
          </p:cNvPr>
          <p:cNvSpPr txBox="1">
            <a:spLocks/>
          </p:cNvSpPr>
          <p:nvPr/>
        </p:nvSpPr>
        <p:spPr>
          <a:xfrm>
            <a:off x="2154343" y="1053179"/>
            <a:ext cx="4582634" cy="406229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200000"/>
              </a:lnSpc>
              <a:spcBef>
                <a:spcPts val="0"/>
              </a:spcBef>
              <a:buNone/>
            </a:pPr>
            <a:r>
              <a:rPr lang="en-US" dirty="0">
                <a:solidFill>
                  <a:schemeClr val="bg2">
                    <a:lumMod val="25000"/>
                  </a:schemeClr>
                </a:solidFill>
                <a:latin typeface="Avenir Medium" panose="02000503020000020003" pitchFamily="2" charset="0"/>
              </a:rPr>
              <a:t>Introduction</a:t>
            </a:r>
          </a:p>
          <a:p>
            <a:pPr marL="0" indent="0">
              <a:lnSpc>
                <a:spcPct val="200000"/>
              </a:lnSpc>
              <a:spcBef>
                <a:spcPts val="0"/>
              </a:spcBef>
              <a:buNone/>
            </a:pPr>
            <a:r>
              <a:rPr lang="en-US" dirty="0">
                <a:solidFill>
                  <a:schemeClr val="bg2">
                    <a:lumMod val="25000"/>
                  </a:schemeClr>
                </a:solidFill>
                <a:latin typeface="Avenir Medium" panose="02000503020000020003" pitchFamily="2" charset="0"/>
              </a:rPr>
              <a:t>Paraphrasing</a:t>
            </a:r>
          </a:p>
          <a:p>
            <a:pPr marL="0" indent="0">
              <a:lnSpc>
                <a:spcPct val="200000"/>
              </a:lnSpc>
              <a:spcBef>
                <a:spcPts val="0"/>
              </a:spcBef>
              <a:buNone/>
            </a:pPr>
            <a:r>
              <a:rPr lang="en-US" dirty="0">
                <a:solidFill>
                  <a:schemeClr val="bg2">
                    <a:lumMod val="25000"/>
                  </a:schemeClr>
                </a:solidFill>
                <a:latin typeface="Avenir Medium" panose="02000503020000020003" pitchFamily="2" charset="0"/>
              </a:rPr>
              <a:t>Workshop time</a:t>
            </a:r>
          </a:p>
          <a:p>
            <a:pPr marL="0" indent="0">
              <a:lnSpc>
                <a:spcPct val="200000"/>
              </a:lnSpc>
              <a:spcBef>
                <a:spcPts val="0"/>
              </a:spcBef>
              <a:buNone/>
            </a:pPr>
            <a:r>
              <a:rPr lang="en-US" dirty="0">
                <a:solidFill>
                  <a:schemeClr val="bg2">
                    <a:lumMod val="25000"/>
                  </a:schemeClr>
                </a:solidFill>
                <a:latin typeface="Avenir Medium" panose="02000503020000020003" pitchFamily="2" charset="0"/>
              </a:rPr>
              <a:t>Modern approaches</a:t>
            </a:r>
          </a:p>
        </p:txBody>
      </p:sp>
      <p:sp>
        <p:nvSpPr>
          <p:cNvPr id="10" name="Slide Number Placeholder 9">
            <a:extLst>
              <a:ext uri="{FF2B5EF4-FFF2-40B4-BE49-F238E27FC236}">
                <a16:creationId xmlns:a16="http://schemas.microsoft.com/office/drawing/2014/main" id="{7FCB2847-0F6D-EA4A-9C75-CAB26E4B6490}"/>
              </a:ext>
            </a:extLst>
          </p:cNvPr>
          <p:cNvSpPr>
            <a:spLocks noGrp="1"/>
          </p:cNvSpPr>
          <p:nvPr>
            <p:ph type="sldNum" sz="quarter" idx="12"/>
          </p:nvPr>
        </p:nvSpPr>
        <p:spPr>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23</a:t>
            </a:fld>
            <a:endParaRPr lang="en-US"/>
          </a:p>
        </p:txBody>
      </p:sp>
      <p:sp>
        <p:nvSpPr>
          <p:cNvPr id="24" name="Rectangle 23">
            <a:extLst>
              <a:ext uri="{FF2B5EF4-FFF2-40B4-BE49-F238E27FC236}">
                <a16:creationId xmlns:a16="http://schemas.microsoft.com/office/drawing/2014/main" id="{089EF93A-7356-1548-A7E8-F41E1642D039}"/>
              </a:ext>
            </a:extLst>
          </p:cNvPr>
          <p:cNvSpPr/>
          <p:nvPr/>
        </p:nvSpPr>
        <p:spPr>
          <a:xfrm>
            <a:off x="1071344" y="2432510"/>
            <a:ext cx="771242" cy="90716"/>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1C4B93ED-398D-104A-8DBD-E065829DF1B7}"/>
              </a:ext>
            </a:extLst>
          </p:cNvPr>
          <p:cNvSpPr/>
          <p:nvPr/>
        </p:nvSpPr>
        <p:spPr>
          <a:xfrm>
            <a:off x="1071344" y="2514347"/>
            <a:ext cx="771242" cy="100361"/>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5C5A19DF-6AFE-3D46-BCB7-4A811E9A7258}"/>
              </a:ext>
            </a:extLst>
          </p:cNvPr>
          <p:cNvSpPr/>
          <p:nvPr/>
        </p:nvSpPr>
        <p:spPr>
          <a:xfrm>
            <a:off x="501429" y="266222"/>
            <a:ext cx="4419241" cy="584775"/>
          </a:xfrm>
          <a:prstGeom prst="rect">
            <a:avLst/>
          </a:prstGeom>
        </p:spPr>
        <p:txBody>
          <a:bodyPr wrap="square" anchor="b">
            <a:spAutoFit/>
          </a:bodyPr>
          <a:lstStyle/>
          <a:p>
            <a:r>
              <a:rPr lang="en-US" sz="3200" dirty="0">
                <a:solidFill>
                  <a:schemeClr val="tx1">
                    <a:lumMod val="75000"/>
                    <a:lumOff val="25000"/>
                  </a:schemeClr>
                </a:solidFill>
                <a:latin typeface="Avenir Medium" panose="02000503020000020003" pitchFamily="2" charset="0"/>
              </a:rPr>
              <a:t>Outline</a:t>
            </a:r>
          </a:p>
        </p:txBody>
      </p:sp>
      <p:sp>
        <p:nvSpPr>
          <p:cNvPr id="36" name="Rectangle 35">
            <a:extLst>
              <a:ext uri="{FF2B5EF4-FFF2-40B4-BE49-F238E27FC236}">
                <a16:creationId xmlns:a16="http://schemas.microsoft.com/office/drawing/2014/main" id="{DBCE070A-FF40-CF4B-B247-92268E839C60}"/>
              </a:ext>
            </a:extLst>
          </p:cNvPr>
          <p:cNvSpPr/>
          <p:nvPr/>
        </p:nvSpPr>
        <p:spPr>
          <a:xfrm>
            <a:off x="1071344" y="1546224"/>
            <a:ext cx="771242" cy="907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Rectangle 38">
            <a:extLst>
              <a:ext uri="{FF2B5EF4-FFF2-40B4-BE49-F238E27FC236}">
                <a16:creationId xmlns:a16="http://schemas.microsoft.com/office/drawing/2014/main" id="{5BE1D01C-75F4-6844-BD94-69D19622427C}"/>
              </a:ext>
            </a:extLst>
          </p:cNvPr>
          <p:cNvSpPr/>
          <p:nvPr/>
        </p:nvSpPr>
        <p:spPr>
          <a:xfrm>
            <a:off x="1071344" y="1636939"/>
            <a:ext cx="771242" cy="10036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Rectangle 41">
            <a:extLst>
              <a:ext uri="{FF2B5EF4-FFF2-40B4-BE49-F238E27FC236}">
                <a16:creationId xmlns:a16="http://schemas.microsoft.com/office/drawing/2014/main" id="{88AF2AF6-4075-DE43-A658-F6C045F505E4}"/>
              </a:ext>
            </a:extLst>
          </p:cNvPr>
          <p:cNvSpPr/>
          <p:nvPr/>
        </p:nvSpPr>
        <p:spPr>
          <a:xfrm>
            <a:off x="1071344" y="3219997"/>
            <a:ext cx="771242" cy="90716"/>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Rectangle 42">
            <a:extLst>
              <a:ext uri="{FF2B5EF4-FFF2-40B4-BE49-F238E27FC236}">
                <a16:creationId xmlns:a16="http://schemas.microsoft.com/office/drawing/2014/main" id="{EABDD73D-1881-B540-B468-959CD46A3AB9}"/>
              </a:ext>
            </a:extLst>
          </p:cNvPr>
          <p:cNvSpPr/>
          <p:nvPr/>
        </p:nvSpPr>
        <p:spPr>
          <a:xfrm>
            <a:off x="1071344" y="3310712"/>
            <a:ext cx="771242" cy="100361"/>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Rectangle 43">
            <a:extLst>
              <a:ext uri="{FF2B5EF4-FFF2-40B4-BE49-F238E27FC236}">
                <a16:creationId xmlns:a16="http://schemas.microsoft.com/office/drawing/2014/main" id="{B2139D2A-65CD-BF47-BDD6-0D34B8061EC1}"/>
              </a:ext>
            </a:extLst>
          </p:cNvPr>
          <p:cNvSpPr/>
          <p:nvPr/>
        </p:nvSpPr>
        <p:spPr>
          <a:xfrm>
            <a:off x="1071344" y="4107077"/>
            <a:ext cx="771242" cy="90716"/>
          </a:xfrm>
          <a:prstGeom prst="rect">
            <a:avLst/>
          </a:prstGeom>
          <a:solidFill>
            <a:srgbClr val="FF9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Rectangle 45">
            <a:extLst>
              <a:ext uri="{FF2B5EF4-FFF2-40B4-BE49-F238E27FC236}">
                <a16:creationId xmlns:a16="http://schemas.microsoft.com/office/drawing/2014/main" id="{9F46F18A-949B-0A43-9195-1F4950B4B2B1}"/>
              </a:ext>
            </a:extLst>
          </p:cNvPr>
          <p:cNvSpPr/>
          <p:nvPr/>
        </p:nvSpPr>
        <p:spPr>
          <a:xfrm>
            <a:off x="1071344" y="4197792"/>
            <a:ext cx="771242" cy="100361"/>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7376370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9">
            <a:extLst>
              <a:ext uri="{FF2B5EF4-FFF2-40B4-BE49-F238E27FC236}">
                <a16:creationId xmlns:a16="http://schemas.microsoft.com/office/drawing/2014/main" id="{8FA61FDA-A3CB-E84C-A962-D3AC79F2AB27}"/>
              </a:ext>
            </a:extLst>
          </p:cNvPr>
          <p:cNvSpPr>
            <a:spLocks noGrp="1"/>
          </p:cNvSpPr>
          <p:nvPr>
            <p:ph type="sldNum" sz="quarter" idx="12"/>
          </p:nvPr>
        </p:nvSpPr>
        <p:spPr>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24</a:t>
            </a:fld>
            <a:endParaRPr lang="en-US" dirty="0"/>
          </a:p>
        </p:txBody>
      </p:sp>
      <p:sp>
        <p:nvSpPr>
          <p:cNvPr id="10" name="Rectangle 9">
            <a:extLst>
              <a:ext uri="{FF2B5EF4-FFF2-40B4-BE49-F238E27FC236}">
                <a16:creationId xmlns:a16="http://schemas.microsoft.com/office/drawing/2014/main" id="{D9E6B28E-BEBE-FA44-AB02-A31AC669143A}"/>
              </a:ext>
            </a:extLst>
          </p:cNvPr>
          <p:cNvSpPr/>
          <p:nvPr/>
        </p:nvSpPr>
        <p:spPr>
          <a:xfrm>
            <a:off x="351847" y="709371"/>
            <a:ext cx="2052140" cy="9069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3DB697AE-0516-FF44-B886-7AE13FD57F6E}"/>
              </a:ext>
            </a:extLst>
          </p:cNvPr>
          <p:cNvSpPr txBox="1">
            <a:spLocks/>
          </p:cNvSpPr>
          <p:nvPr/>
        </p:nvSpPr>
        <p:spPr>
          <a:xfrm>
            <a:off x="233451" y="174626"/>
            <a:ext cx="2701478" cy="62543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r>
              <a:rPr lang="en-US" dirty="0"/>
              <a:t>Paraphrasing</a:t>
            </a:r>
            <a:endParaRPr lang="en-US" dirty="0">
              <a:solidFill>
                <a:srgbClr val="7030A0"/>
              </a:solidFill>
            </a:endParaRPr>
          </a:p>
        </p:txBody>
      </p:sp>
      <p:sp>
        <p:nvSpPr>
          <p:cNvPr id="8" name="Title 1">
            <a:extLst>
              <a:ext uri="{FF2B5EF4-FFF2-40B4-BE49-F238E27FC236}">
                <a16:creationId xmlns:a16="http://schemas.microsoft.com/office/drawing/2014/main" id="{E6CDDA73-8AA6-6140-8218-316D8CE79407}"/>
              </a:ext>
            </a:extLst>
          </p:cNvPr>
          <p:cNvSpPr txBox="1">
            <a:spLocks/>
          </p:cNvSpPr>
          <p:nvPr/>
        </p:nvSpPr>
        <p:spPr>
          <a:xfrm>
            <a:off x="1539945" y="2383233"/>
            <a:ext cx="9536094" cy="13296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pPr algn="ctr">
              <a:lnSpc>
                <a:spcPct val="150000"/>
              </a:lnSpc>
            </a:pPr>
            <a:r>
              <a:rPr lang="en-US" dirty="0"/>
              <a:t>How can we change text while preserving its meaning?</a:t>
            </a:r>
            <a:endParaRPr lang="en-US" dirty="0">
              <a:solidFill>
                <a:srgbClr val="C00000"/>
              </a:solidFill>
            </a:endParaRPr>
          </a:p>
        </p:txBody>
      </p:sp>
      <p:sp>
        <p:nvSpPr>
          <p:cNvPr id="7" name="Title 1">
            <a:extLst>
              <a:ext uri="{FF2B5EF4-FFF2-40B4-BE49-F238E27FC236}">
                <a16:creationId xmlns:a16="http://schemas.microsoft.com/office/drawing/2014/main" id="{CB19DC82-C917-9045-B6EC-8463E891F852}"/>
              </a:ext>
            </a:extLst>
          </p:cNvPr>
          <p:cNvSpPr txBox="1">
            <a:spLocks/>
          </p:cNvSpPr>
          <p:nvPr/>
        </p:nvSpPr>
        <p:spPr>
          <a:xfrm>
            <a:off x="1692345" y="1613218"/>
            <a:ext cx="2186481" cy="770015"/>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pPr>
              <a:lnSpc>
                <a:spcPct val="150000"/>
              </a:lnSpc>
            </a:pPr>
            <a:r>
              <a:rPr lang="en-US" b="1" dirty="0">
                <a:solidFill>
                  <a:srgbClr val="C00000"/>
                </a:solidFill>
              </a:rPr>
              <a:t>PROBLEM</a:t>
            </a:r>
          </a:p>
        </p:txBody>
      </p:sp>
    </p:spTree>
    <p:extLst>
      <p:ext uri="{BB962C8B-B14F-4D97-AF65-F5344CB8AC3E}">
        <p14:creationId xmlns:p14="http://schemas.microsoft.com/office/powerpoint/2010/main" val="5901282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9">
            <a:extLst>
              <a:ext uri="{FF2B5EF4-FFF2-40B4-BE49-F238E27FC236}">
                <a16:creationId xmlns:a16="http://schemas.microsoft.com/office/drawing/2014/main" id="{8FA61FDA-A3CB-E84C-A962-D3AC79F2AB27}"/>
              </a:ext>
            </a:extLst>
          </p:cNvPr>
          <p:cNvSpPr>
            <a:spLocks noGrp="1"/>
          </p:cNvSpPr>
          <p:nvPr>
            <p:ph type="sldNum" sz="quarter" idx="12"/>
          </p:nvPr>
        </p:nvSpPr>
        <p:spPr>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25</a:t>
            </a:fld>
            <a:endParaRPr lang="en-US" dirty="0"/>
          </a:p>
        </p:txBody>
      </p:sp>
      <p:sp>
        <p:nvSpPr>
          <p:cNvPr id="10" name="Rectangle 9">
            <a:extLst>
              <a:ext uri="{FF2B5EF4-FFF2-40B4-BE49-F238E27FC236}">
                <a16:creationId xmlns:a16="http://schemas.microsoft.com/office/drawing/2014/main" id="{D9E6B28E-BEBE-FA44-AB02-A31AC669143A}"/>
              </a:ext>
            </a:extLst>
          </p:cNvPr>
          <p:cNvSpPr/>
          <p:nvPr/>
        </p:nvSpPr>
        <p:spPr>
          <a:xfrm>
            <a:off x="351847" y="709371"/>
            <a:ext cx="2052140" cy="9069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3DB697AE-0516-FF44-B886-7AE13FD57F6E}"/>
              </a:ext>
            </a:extLst>
          </p:cNvPr>
          <p:cNvSpPr txBox="1">
            <a:spLocks/>
          </p:cNvSpPr>
          <p:nvPr/>
        </p:nvSpPr>
        <p:spPr>
          <a:xfrm>
            <a:off x="233451" y="174626"/>
            <a:ext cx="2701478" cy="62543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r>
              <a:rPr lang="en-US" dirty="0"/>
              <a:t>Paraphrasing</a:t>
            </a:r>
            <a:endParaRPr lang="en-US" dirty="0">
              <a:solidFill>
                <a:srgbClr val="7030A0"/>
              </a:solidFill>
            </a:endParaRPr>
          </a:p>
        </p:txBody>
      </p:sp>
      <p:sp>
        <p:nvSpPr>
          <p:cNvPr id="8" name="Title 1">
            <a:extLst>
              <a:ext uri="{FF2B5EF4-FFF2-40B4-BE49-F238E27FC236}">
                <a16:creationId xmlns:a16="http://schemas.microsoft.com/office/drawing/2014/main" id="{E6CDDA73-8AA6-6140-8218-316D8CE79407}"/>
              </a:ext>
            </a:extLst>
          </p:cNvPr>
          <p:cNvSpPr txBox="1">
            <a:spLocks/>
          </p:cNvSpPr>
          <p:nvPr/>
        </p:nvSpPr>
        <p:spPr>
          <a:xfrm>
            <a:off x="728782" y="2063250"/>
            <a:ext cx="10398055" cy="3973117"/>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pPr marL="457200" indent="-457200">
              <a:lnSpc>
                <a:spcPct val="150000"/>
              </a:lnSpc>
              <a:spcBef>
                <a:spcPts val="2000"/>
              </a:spcBef>
              <a:buFont typeface="Arial" panose="020B0604020202020204" pitchFamily="34" charset="0"/>
              <a:buChar char="•"/>
            </a:pPr>
            <a:r>
              <a:rPr lang="en-US" sz="2400" b="1" dirty="0">
                <a:solidFill>
                  <a:srgbClr val="002060"/>
                </a:solidFill>
              </a:rPr>
              <a:t>Embeddings</a:t>
            </a:r>
            <a:r>
              <a:rPr lang="en-US" sz="2400" dirty="0"/>
              <a:t>: search for nearest-neighbors in the embedding space</a:t>
            </a:r>
          </a:p>
          <a:p>
            <a:pPr marL="457200" indent="-457200">
              <a:lnSpc>
                <a:spcPct val="150000"/>
              </a:lnSpc>
              <a:spcBef>
                <a:spcPts val="2000"/>
              </a:spcBef>
              <a:buFont typeface="Arial" panose="020B0604020202020204" pitchFamily="34" charset="0"/>
              <a:buChar char="•"/>
            </a:pPr>
            <a:r>
              <a:rPr lang="en-US" sz="2400" b="1" dirty="0">
                <a:solidFill>
                  <a:srgbClr val="002060"/>
                </a:solidFill>
              </a:rPr>
              <a:t>Thesaurus</a:t>
            </a:r>
            <a:r>
              <a:rPr lang="en-US" sz="2400" dirty="0"/>
              <a:t>: look up the word in a thesaurus, WordNet, or PPDB</a:t>
            </a:r>
          </a:p>
          <a:p>
            <a:pPr marL="457200" indent="-457200">
              <a:lnSpc>
                <a:spcPct val="150000"/>
              </a:lnSpc>
              <a:spcBef>
                <a:spcPts val="2000"/>
              </a:spcBef>
              <a:buFont typeface="Arial" panose="020B0604020202020204" pitchFamily="34" charset="0"/>
              <a:buChar char="•"/>
            </a:pPr>
            <a:r>
              <a:rPr lang="en-US" sz="2400" b="1" dirty="0">
                <a:solidFill>
                  <a:srgbClr val="002060"/>
                </a:solidFill>
              </a:rPr>
              <a:t>Hybrid</a:t>
            </a:r>
            <a:r>
              <a:rPr lang="en-US" sz="2400" dirty="0"/>
              <a:t>: search for nearest-neighbors in the counter-fitted embedding space (</a:t>
            </a:r>
            <a:r>
              <a:rPr lang="en-US" sz="2400" dirty="0" err="1"/>
              <a:t>Mrkšić</a:t>
            </a:r>
            <a:r>
              <a:rPr lang="en-US" sz="2400" dirty="0"/>
              <a:t> et al, 2016)</a:t>
            </a:r>
          </a:p>
        </p:txBody>
      </p:sp>
      <p:sp>
        <p:nvSpPr>
          <p:cNvPr id="7" name="Title 1">
            <a:extLst>
              <a:ext uri="{FF2B5EF4-FFF2-40B4-BE49-F238E27FC236}">
                <a16:creationId xmlns:a16="http://schemas.microsoft.com/office/drawing/2014/main" id="{CB19DC82-C917-9045-B6EC-8463E891F852}"/>
              </a:ext>
            </a:extLst>
          </p:cNvPr>
          <p:cNvSpPr txBox="1">
            <a:spLocks/>
          </p:cNvSpPr>
          <p:nvPr/>
        </p:nvSpPr>
        <p:spPr>
          <a:xfrm>
            <a:off x="3916893" y="821633"/>
            <a:ext cx="4782197" cy="770015"/>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pPr algn="ctr">
              <a:lnSpc>
                <a:spcPct val="150000"/>
              </a:lnSpc>
            </a:pPr>
            <a:r>
              <a:rPr lang="en-US" b="1" dirty="0">
                <a:solidFill>
                  <a:srgbClr val="C00000"/>
                </a:solidFill>
              </a:rPr>
              <a:t>Word-level substitutions</a:t>
            </a:r>
          </a:p>
        </p:txBody>
      </p:sp>
      <p:sp>
        <p:nvSpPr>
          <p:cNvPr id="12" name="Title 1">
            <a:extLst>
              <a:ext uri="{FF2B5EF4-FFF2-40B4-BE49-F238E27FC236}">
                <a16:creationId xmlns:a16="http://schemas.microsoft.com/office/drawing/2014/main" id="{5D885B79-0BCC-B14A-A21D-CB4D14F0E440}"/>
              </a:ext>
            </a:extLst>
          </p:cNvPr>
          <p:cNvSpPr txBox="1">
            <a:spLocks/>
          </p:cNvSpPr>
          <p:nvPr/>
        </p:nvSpPr>
        <p:spPr>
          <a:xfrm>
            <a:off x="4564592" y="1366632"/>
            <a:ext cx="3486797" cy="696618"/>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pPr algn="ctr">
              <a:lnSpc>
                <a:spcPct val="150000"/>
              </a:lnSpc>
            </a:pPr>
            <a:r>
              <a:rPr lang="en-US" sz="2000" dirty="0">
                <a:solidFill>
                  <a:schemeClr val="tx1">
                    <a:lumMod val="75000"/>
                    <a:lumOff val="25000"/>
                  </a:schemeClr>
                </a:solidFill>
              </a:rPr>
              <a:t>(aka lexical adversaries)</a:t>
            </a:r>
          </a:p>
        </p:txBody>
      </p:sp>
      <p:sp>
        <p:nvSpPr>
          <p:cNvPr id="2" name="Rectangle 1">
            <a:extLst>
              <a:ext uri="{FF2B5EF4-FFF2-40B4-BE49-F238E27FC236}">
                <a16:creationId xmlns:a16="http://schemas.microsoft.com/office/drawing/2014/main" id="{A67209F2-326F-8A4F-9B1E-71172FE96E23}"/>
              </a:ext>
            </a:extLst>
          </p:cNvPr>
          <p:cNvSpPr/>
          <p:nvPr/>
        </p:nvSpPr>
        <p:spPr>
          <a:xfrm>
            <a:off x="131928" y="6407938"/>
            <a:ext cx="4856762" cy="275436"/>
          </a:xfrm>
          <a:prstGeom prst="rect">
            <a:avLst/>
          </a:prstGeom>
        </p:spPr>
        <p:txBody>
          <a:bodyPr wrap="square">
            <a:spAutoFit/>
          </a:bodyPr>
          <a:lstStyle/>
          <a:p>
            <a:r>
              <a:rPr lang="en-US" sz="1200" dirty="0" err="1"/>
              <a:t>Mrkšić</a:t>
            </a:r>
            <a:r>
              <a:rPr lang="en-US" sz="1200" dirty="0"/>
              <a:t> et al., Counter-fitting Word Vectors to Linguistic Constraints (2016)</a:t>
            </a:r>
          </a:p>
        </p:txBody>
      </p:sp>
    </p:spTree>
    <p:extLst>
      <p:ext uri="{BB962C8B-B14F-4D97-AF65-F5344CB8AC3E}">
        <p14:creationId xmlns:p14="http://schemas.microsoft.com/office/powerpoint/2010/main" val="1774878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9">
            <a:extLst>
              <a:ext uri="{FF2B5EF4-FFF2-40B4-BE49-F238E27FC236}">
                <a16:creationId xmlns:a16="http://schemas.microsoft.com/office/drawing/2014/main" id="{8FA61FDA-A3CB-E84C-A962-D3AC79F2AB27}"/>
              </a:ext>
            </a:extLst>
          </p:cNvPr>
          <p:cNvSpPr>
            <a:spLocks noGrp="1"/>
          </p:cNvSpPr>
          <p:nvPr>
            <p:ph type="sldNum" sz="quarter" idx="12"/>
          </p:nvPr>
        </p:nvSpPr>
        <p:spPr>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26</a:t>
            </a:fld>
            <a:endParaRPr lang="en-US" dirty="0"/>
          </a:p>
        </p:txBody>
      </p:sp>
      <p:sp>
        <p:nvSpPr>
          <p:cNvPr id="10" name="Rectangle 9">
            <a:extLst>
              <a:ext uri="{FF2B5EF4-FFF2-40B4-BE49-F238E27FC236}">
                <a16:creationId xmlns:a16="http://schemas.microsoft.com/office/drawing/2014/main" id="{D9E6B28E-BEBE-FA44-AB02-A31AC669143A}"/>
              </a:ext>
            </a:extLst>
          </p:cNvPr>
          <p:cNvSpPr/>
          <p:nvPr/>
        </p:nvSpPr>
        <p:spPr>
          <a:xfrm>
            <a:off x="351847" y="709371"/>
            <a:ext cx="2052140" cy="9069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3DB697AE-0516-FF44-B886-7AE13FD57F6E}"/>
              </a:ext>
            </a:extLst>
          </p:cNvPr>
          <p:cNvSpPr txBox="1">
            <a:spLocks/>
          </p:cNvSpPr>
          <p:nvPr/>
        </p:nvSpPr>
        <p:spPr>
          <a:xfrm>
            <a:off x="233451" y="174626"/>
            <a:ext cx="2701478" cy="62543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r>
              <a:rPr lang="en-US" dirty="0"/>
              <a:t>Paraphrasing</a:t>
            </a:r>
            <a:endParaRPr lang="en-US" dirty="0">
              <a:solidFill>
                <a:srgbClr val="7030A0"/>
              </a:solidFill>
            </a:endParaRPr>
          </a:p>
        </p:txBody>
      </p:sp>
      <p:sp>
        <p:nvSpPr>
          <p:cNvPr id="8" name="Title 1">
            <a:extLst>
              <a:ext uri="{FF2B5EF4-FFF2-40B4-BE49-F238E27FC236}">
                <a16:creationId xmlns:a16="http://schemas.microsoft.com/office/drawing/2014/main" id="{E6CDDA73-8AA6-6140-8218-316D8CE79407}"/>
              </a:ext>
            </a:extLst>
          </p:cNvPr>
          <p:cNvSpPr txBox="1">
            <a:spLocks/>
          </p:cNvSpPr>
          <p:nvPr/>
        </p:nvSpPr>
        <p:spPr>
          <a:xfrm>
            <a:off x="728782" y="2383233"/>
            <a:ext cx="10398055" cy="3973117"/>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pPr marL="457200" indent="-457200">
              <a:lnSpc>
                <a:spcPct val="150000"/>
              </a:lnSpc>
              <a:spcBef>
                <a:spcPts val="2000"/>
              </a:spcBef>
              <a:buFont typeface="Arial" panose="020B0604020202020204" pitchFamily="34" charset="0"/>
              <a:buChar char="•"/>
            </a:pPr>
            <a:r>
              <a:rPr lang="en-US" sz="2400" b="1" dirty="0">
                <a:solidFill>
                  <a:srgbClr val="002060"/>
                </a:solidFill>
              </a:rPr>
              <a:t>Embeddings</a:t>
            </a:r>
            <a:r>
              <a:rPr lang="en-US" sz="2400" dirty="0"/>
              <a:t>: search for nearest-neighbors in the embedding space</a:t>
            </a:r>
          </a:p>
          <a:p>
            <a:pPr marL="457200" indent="-457200">
              <a:lnSpc>
                <a:spcPct val="150000"/>
              </a:lnSpc>
              <a:spcBef>
                <a:spcPts val="2000"/>
              </a:spcBef>
              <a:buFont typeface="Arial" panose="020B0604020202020204" pitchFamily="34" charset="0"/>
              <a:buChar char="•"/>
            </a:pPr>
            <a:r>
              <a:rPr lang="en-US" sz="2400" b="1" dirty="0">
                <a:solidFill>
                  <a:srgbClr val="002060"/>
                </a:solidFill>
              </a:rPr>
              <a:t>Thesaurus</a:t>
            </a:r>
            <a:r>
              <a:rPr lang="en-US" sz="2400" dirty="0"/>
              <a:t>: look up the word in a thesaurus (or WordNet)</a:t>
            </a:r>
          </a:p>
          <a:p>
            <a:pPr marL="457200" indent="-457200">
              <a:lnSpc>
                <a:spcPct val="150000"/>
              </a:lnSpc>
              <a:spcBef>
                <a:spcPts val="2000"/>
              </a:spcBef>
              <a:buFont typeface="Arial" panose="020B0604020202020204" pitchFamily="34" charset="0"/>
              <a:buChar char="•"/>
            </a:pPr>
            <a:r>
              <a:rPr lang="en-US" sz="2400" b="1" dirty="0">
                <a:solidFill>
                  <a:srgbClr val="002060"/>
                </a:solidFill>
              </a:rPr>
              <a:t>Hybrid</a:t>
            </a:r>
            <a:r>
              <a:rPr lang="en-US" sz="2400" dirty="0"/>
              <a:t>: search for nearest-neighbors in the counter-fitted embedding space (</a:t>
            </a:r>
            <a:r>
              <a:rPr lang="en-US" sz="2400" dirty="0" err="1"/>
              <a:t>Mrkšić</a:t>
            </a:r>
            <a:r>
              <a:rPr lang="en-US" sz="2400" dirty="0"/>
              <a:t> et al, 2016)</a:t>
            </a:r>
          </a:p>
        </p:txBody>
      </p:sp>
      <p:sp>
        <p:nvSpPr>
          <p:cNvPr id="7" name="Title 1">
            <a:extLst>
              <a:ext uri="{FF2B5EF4-FFF2-40B4-BE49-F238E27FC236}">
                <a16:creationId xmlns:a16="http://schemas.microsoft.com/office/drawing/2014/main" id="{CB19DC82-C917-9045-B6EC-8463E891F852}"/>
              </a:ext>
            </a:extLst>
          </p:cNvPr>
          <p:cNvSpPr txBox="1">
            <a:spLocks/>
          </p:cNvSpPr>
          <p:nvPr/>
        </p:nvSpPr>
        <p:spPr>
          <a:xfrm>
            <a:off x="3916893" y="821633"/>
            <a:ext cx="4782197" cy="770015"/>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pPr algn="ctr">
              <a:lnSpc>
                <a:spcPct val="150000"/>
              </a:lnSpc>
            </a:pPr>
            <a:r>
              <a:rPr lang="en-US" b="1" dirty="0">
                <a:solidFill>
                  <a:srgbClr val="C00000"/>
                </a:solidFill>
              </a:rPr>
              <a:t>Word-level substitutions</a:t>
            </a:r>
          </a:p>
        </p:txBody>
      </p:sp>
      <p:sp>
        <p:nvSpPr>
          <p:cNvPr id="12" name="Rectangle 11">
            <a:extLst>
              <a:ext uri="{FF2B5EF4-FFF2-40B4-BE49-F238E27FC236}">
                <a16:creationId xmlns:a16="http://schemas.microsoft.com/office/drawing/2014/main" id="{FB49F5B8-603F-CA47-A126-83708A205D1A}"/>
              </a:ext>
            </a:extLst>
          </p:cNvPr>
          <p:cNvSpPr/>
          <p:nvPr/>
        </p:nvSpPr>
        <p:spPr>
          <a:xfrm>
            <a:off x="641937" y="855686"/>
            <a:ext cx="10908124" cy="4969927"/>
          </a:xfrm>
          <a:prstGeom prst="rect">
            <a:avLst/>
          </a:prstGeom>
          <a:solidFill>
            <a:schemeClr val="lt1">
              <a:alpha val="8000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3" name="Rectangular Callout 9">
            <a:extLst>
              <a:ext uri="{FF2B5EF4-FFF2-40B4-BE49-F238E27FC236}">
                <a16:creationId xmlns:a16="http://schemas.microsoft.com/office/drawing/2014/main" id="{FCA5EDB5-D909-D44A-9A85-06625B13BD8E}"/>
              </a:ext>
            </a:extLst>
          </p:cNvPr>
          <p:cNvSpPr/>
          <p:nvPr/>
        </p:nvSpPr>
        <p:spPr>
          <a:xfrm flipH="1" flipV="1">
            <a:off x="885157" y="1503584"/>
            <a:ext cx="10751748" cy="4795607"/>
          </a:xfrm>
          <a:custGeom>
            <a:avLst/>
            <a:gdLst>
              <a:gd name="connsiteX0" fmla="*/ 0 w 3327399"/>
              <a:gd name="connsiteY0" fmla="*/ 0 h 5930349"/>
              <a:gd name="connsiteX1" fmla="*/ 554567 w 3327399"/>
              <a:gd name="connsiteY1" fmla="*/ 0 h 5930349"/>
              <a:gd name="connsiteX2" fmla="*/ 554567 w 3327399"/>
              <a:gd name="connsiteY2" fmla="*/ 0 h 5930349"/>
              <a:gd name="connsiteX3" fmla="*/ 1386416 w 3327399"/>
              <a:gd name="connsiteY3" fmla="*/ 0 h 5930349"/>
              <a:gd name="connsiteX4" fmla="*/ 3327399 w 3327399"/>
              <a:gd name="connsiteY4" fmla="*/ 0 h 5930349"/>
              <a:gd name="connsiteX5" fmla="*/ 3327399 w 3327399"/>
              <a:gd name="connsiteY5" fmla="*/ 3459370 h 5930349"/>
              <a:gd name="connsiteX6" fmla="*/ 3327399 w 3327399"/>
              <a:gd name="connsiteY6" fmla="*/ 3459370 h 5930349"/>
              <a:gd name="connsiteX7" fmla="*/ 3327399 w 3327399"/>
              <a:gd name="connsiteY7" fmla="*/ 4941958 h 5930349"/>
              <a:gd name="connsiteX8" fmla="*/ 3327399 w 3327399"/>
              <a:gd name="connsiteY8" fmla="*/ 5930349 h 5930349"/>
              <a:gd name="connsiteX9" fmla="*/ 1386416 w 3327399"/>
              <a:gd name="connsiteY9" fmla="*/ 5930349 h 5930349"/>
              <a:gd name="connsiteX10" fmla="*/ 325553 w 3327399"/>
              <a:gd name="connsiteY10" fmla="*/ 6612636 h 5930349"/>
              <a:gd name="connsiteX11" fmla="*/ 554567 w 3327399"/>
              <a:gd name="connsiteY11" fmla="*/ 5930349 h 5930349"/>
              <a:gd name="connsiteX12" fmla="*/ 0 w 3327399"/>
              <a:gd name="connsiteY12" fmla="*/ 5930349 h 5930349"/>
              <a:gd name="connsiteX13" fmla="*/ 0 w 3327399"/>
              <a:gd name="connsiteY13" fmla="*/ 4941958 h 5930349"/>
              <a:gd name="connsiteX14" fmla="*/ 0 w 3327399"/>
              <a:gd name="connsiteY14" fmla="*/ 3459370 h 5930349"/>
              <a:gd name="connsiteX15" fmla="*/ 0 w 3327399"/>
              <a:gd name="connsiteY15" fmla="*/ 3459370 h 5930349"/>
              <a:gd name="connsiteX16" fmla="*/ 0 w 3327399"/>
              <a:gd name="connsiteY16" fmla="*/ 0 h 5930349"/>
              <a:gd name="connsiteX0" fmla="*/ 0 w 3327399"/>
              <a:gd name="connsiteY0" fmla="*/ 0 h 6612636"/>
              <a:gd name="connsiteX1" fmla="*/ 554567 w 3327399"/>
              <a:gd name="connsiteY1" fmla="*/ 0 h 6612636"/>
              <a:gd name="connsiteX2" fmla="*/ 554567 w 3327399"/>
              <a:gd name="connsiteY2" fmla="*/ 0 h 6612636"/>
              <a:gd name="connsiteX3" fmla="*/ 1386416 w 3327399"/>
              <a:gd name="connsiteY3" fmla="*/ 0 h 6612636"/>
              <a:gd name="connsiteX4" fmla="*/ 3327399 w 3327399"/>
              <a:gd name="connsiteY4" fmla="*/ 0 h 6612636"/>
              <a:gd name="connsiteX5" fmla="*/ 3327399 w 3327399"/>
              <a:gd name="connsiteY5" fmla="*/ 3459370 h 6612636"/>
              <a:gd name="connsiteX6" fmla="*/ 3327399 w 3327399"/>
              <a:gd name="connsiteY6" fmla="*/ 3459370 h 6612636"/>
              <a:gd name="connsiteX7" fmla="*/ 3327399 w 3327399"/>
              <a:gd name="connsiteY7" fmla="*/ 4941958 h 6612636"/>
              <a:gd name="connsiteX8" fmla="*/ 3327399 w 3327399"/>
              <a:gd name="connsiteY8" fmla="*/ 5930349 h 6612636"/>
              <a:gd name="connsiteX9" fmla="*/ 1386416 w 3327399"/>
              <a:gd name="connsiteY9" fmla="*/ 5930349 h 6612636"/>
              <a:gd name="connsiteX10" fmla="*/ 325553 w 3327399"/>
              <a:gd name="connsiteY10" fmla="*/ 6612636 h 6612636"/>
              <a:gd name="connsiteX11" fmla="*/ 227995 w 3327399"/>
              <a:gd name="connsiteY11" fmla="*/ 5930349 h 6612636"/>
              <a:gd name="connsiteX12" fmla="*/ 0 w 3327399"/>
              <a:gd name="connsiteY12" fmla="*/ 5930349 h 6612636"/>
              <a:gd name="connsiteX13" fmla="*/ 0 w 3327399"/>
              <a:gd name="connsiteY13" fmla="*/ 4941958 h 6612636"/>
              <a:gd name="connsiteX14" fmla="*/ 0 w 3327399"/>
              <a:gd name="connsiteY14" fmla="*/ 3459370 h 6612636"/>
              <a:gd name="connsiteX15" fmla="*/ 0 w 3327399"/>
              <a:gd name="connsiteY15" fmla="*/ 3459370 h 6612636"/>
              <a:gd name="connsiteX16" fmla="*/ 0 w 3327399"/>
              <a:gd name="connsiteY16" fmla="*/ 0 h 6612636"/>
              <a:gd name="connsiteX0" fmla="*/ 0 w 3327399"/>
              <a:gd name="connsiteY0" fmla="*/ 0 h 6612636"/>
              <a:gd name="connsiteX1" fmla="*/ 554567 w 3327399"/>
              <a:gd name="connsiteY1" fmla="*/ 0 h 6612636"/>
              <a:gd name="connsiteX2" fmla="*/ 554567 w 3327399"/>
              <a:gd name="connsiteY2" fmla="*/ 0 h 6612636"/>
              <a:gd name="connsiteX3" fmla="*/ 1386416 w 3327399"/>
              <a:gd name="connsiteY3" fmla="*/ 0 h 6612636"/>
              <a:gd name="connsiteX4" fmla="*/ 3327399 w 3327399"/>
              <a:gd name="connsiteY4" fmla="*/ 0 h 6612636"/>
              <a:gd name="connsiteX5" fmla="*/ 3327399 w 3327399"/>
              <a:gd name="connsiteY5" fmla="*/ 3459370 h 6612636"/>
              <a:gd name="connsiteX6" fmla="*/ 3327399 w 3327399"/>
              <a:gd name="connsiteY6" fmla="*/ 3459370 h 6612636"/>
              <a:gd name="connsiteX7" fmla="*/ 3327399 w 3327399"/>
              <a:gd name="connsiteY7" fmla="*/ 4941958 h 6612636"/>
              <a:gd name="connsiteX8" fmla="*/ 3327399 w 3327399"/>
              <a:gd name="connsiteY8" fmla="*/ 5930349 h 6612636"/>
              <a:gd name="connsiteX9" fmla="*/ 667959 w 3327399"/>
              <a:gd name="connsiteY9" fmla="*/ 5930349 h 6612636"/>
              <a:gd name="connsiteX10" fmla="*/ 325553 w 3327399"/>
              <a:gd name="connsiteY10" fmla="*/ 6612636 h 6612636"/>
              <a:gd name="connsiteX11" fmla="*/ 227995 w 3327399"/>
              <a:gd name="connsiteY11" fmla="*/ 5930349 h 6612636"/>
              <a:gd name="connsiteX12" fmla="*/ 0 w 3327399"/>
              <a:gd name="connsiteY12" fmla="*/ 5930349 h 6612636"/>
              <a:gd name="connsiteX13" fmla="*/ 0 w 3327399"/>
              <a:gd name="connsiteY13" fmla="*/ 4941958 h 6612636"/>
              <a:gd name="connsiteX14" fmla="*/ 0 w 3327399"/>
              <a:gd name="connsiteY14" fmla="*/ 3459370 h 6612636"/>
              <a:gd name="connsiteX15" fmla="*/ 0 w 3327399"/>
              <a:gd name="connsiteY15" fmla="*/ 3459370 h 6612636"/>
              <a:gd name="connsiteX16" fmla="*/ 0 w 3327399"/>
              <a:gd name="connsiteY16" fmla="*/ 0 h 6612636"/>
              <a:gd name="connsiteX0" fmla="*/ 0 w 3327399"/>
              <a:gd name="connsiteY0" fmla="*/ 0 h 6612636"/>
              <a:gd name="connsiteX1" fmla="*/ 554567 w 3327399"/>
              <a:gd name="connsiteY1" fmla="*/ 0 h 6612636"/>
              <a:gd name="connsiteX2" fmla="*/ 554567 w 3327399"/>
              <a:gd name="connsiteY2" fmla="*/ 0 h 6612636"/>
              <a:gd name="connsiteX3" fmla="*/ 1386416 w 3327399"/>
              <a:gd name="connsiteY3" fmla="*/ 0 h 6612636"/>
              <a:gd name="connsiteX4" fmla="*/ 3327399 w 3327399"/>
              <a:gd name="connsiteY4" fmla="*/ 0 h 6612636"/>
              <a:gd name="connsiteX5" fmla="*/ 3327399 w 3327399"/>
              <a:gd name="connsiteY5" fmla="*/ 3459370 h 6612636"/>
              <a:gd name="connsiteX6" fmla="*/ 3327399 w 3327399"/>
              <a:gd name="connsiteY6" fmla="*/ 3459370 h 6612636"/>
              <a:gd name="connsiteX7" fmla="*/ 3327399 w 3327399"/>
              <a:gd name="connsiteY7" fmla="*/ 4941958 h 6612636"/>
              <a:gd name="connsiteX8" fmla="*/ 3327399 w 3327399"/>
              <a:gd name="connsiteY8" fmla="*/ 5930349 h 6612636"/>
              <a:gd name="connsiteX9" fmla="*/ 1672035 w 3327399"/>
              <a:gd name="connsiteY9" fmla="*/ 5911868 h 6612636"/>
              <a:gd name="connsiteX10" fmla="*/ 325553 w 3327399"/>
              <a:gd name="connsiteY10" fmla="*/ 6612636 h 6612636"/>
              <a:gd name="connsiteX11" fmla="*/ 227995 w 3327399"/>
              <a:gd name="connsiteY11" fmla="*/ 5930349 h 6612636"/>
              <a:gd name="connsiteX12" fmla="*/ 0 w 3327399"/>
              <a:gd name="connsiteY12" fmla="*/ 5930349 h 6612636"/>
              <a:gd name="connsiteX13" fmla="*/ 0 w 3327399"/>
              <a:gd name="connsiteY13" fmla="*/ 4941958 h 6612636"/>
              <a:gd name="connsiteX14" fmla="*/ 0 w 3327399"/>
              <a:gd name="connsiteY14" fmla="*/ 3459370 h 6612636"/>
              <a:gd name="connsiteX15" fmla="*/ 0 w 3327399"/>
              <a:gd name="connsiteY15" fmla="*/ 3459370 h 6612636"/>
              <a:gd name="connsiteX16" fmla="*/ 0 w 3327399"/>
              <a:gd name="connsiteY16" fmla="*/ 0 h 6612636"/>
              <a:gd name="connsiteX0" fmla="*/ 0 w 3327399"/>
              <a:gd name="connsiteY0" fmla="*/ 0 h 6686564"/>
              <a:gd name="connsiteX1" fmla="*/ 554567 w 3327399"/>
              <a:gd name="connsiteY1" fmla="*/ 0 h 6686564"/>
              <a:gd name="connsiteX2" fmla="*/ 554567 w 3327399"/>
              <a:gd name="connsiteY2" fmla="*/ 0 h 6686564"/>
              <a:gd name="connsiteX3" fmla="*/ 1386416 w 3327399"/>
              <a:gd name="connsiteY3" fmla="*/ 0 h 6686564"/>
              <a:gd name="connsiteX4" fmla="*/ 3327399 w 3327399"/>
              <a:gd name="connsiteY4" fmla="*/ 0 h 6686564"/>
              <a:gd name="connsiteX5" fmla="*/ 3327399 w 3327399"/>
              <a:gd name="connsiteY5" fmla="*/ 3459370 h 6686564"/>
              <a:gd name="connsiteX6" fmla="*/ 3327399 w 3327399"/>
              <a:gd name="connsiteY6" fmla="*/ 3459370 h 6686564"/>
              <a:gd name="connsiteX7" fmla="*/ 3327399 w 3327399"/>
              <a:gd name="connsiteY7" fmla="*/ 4941958 h 6686564"/>
              <a:gd name="connsiteX8" fmla="*/ 3327399 w 3327399"/>
              <a:gd name="connsiteY8" fmla="*/ 5930349 h 6686564"/>
              <a:gd name="connsiteX9" fmla="*/ 1672035 w 3327399"/>
              <a:gd name="connsiteY9" fmla="*/ 5911868 h 6686564"/>
              <a:gd name="connsiteX10" fmla="*/ 1333629 w 3327399"/>
              <a:gd name="connsiteY10" fmla="*/ 6686564 h 6686564"/>
              <a:gd name="connsiteX11" fmla="*/ 227995 w 3327399"/>
              <a:gd name="connsiteY11" fmla="*/ 5930349 h 6686564"/>
              <a:gd name="connsiteX12" fmla="*/ 0 w 3327399"/>
              <a:gd name="connsiteY12" fmla="*/ 5930349 h 6686564"/>
              <a:gd name="connsiteX13" fmla="*/ 0 w 3327399"/>
              <a:gd name="connsiteY13" fmla="*/ 4941958 h 6686564"/>
              <a:gd name="connsiteX14" fmla="*/ 0 w 3327399"/>
              <a:gd name="connsiteY14" fmla="*/ 3459370 h 6686564"/>
              <a:gd name="connsiteX15" fmla="*/ 0 w 3327399"/>
              <a:gd name="connsiteY15" fmla="*/ 3459370 h 6686564"/>
              <a:gd name="connsiteX16" fmla="*/ 0 w 3327399"/>
              <a:gd name="connsiteY16" fmla="*/ 0 h 6686564"/>
              <a:gd name="connsiteX0" fmla="*/ 0 w 3327399"/>
              <a:gd name="connsiteY0" fmla="*/ 0 h 5930350"/>
              <a:gd name="connsiteX1" fmla="*/ 554567 w 3327399"/>
              <a:gd name="connsiteY1" fmla="*/ 0 h 5930350"/>
              <a:gd name="connsiteX2" fmla="*/ 554567 w 3327399"/>
              <a:gd name="connsiteY2" fmla="*/ 0 h 5930350"/>
              <a:gd name="connsiteX3" fmla="*/ 1386416 w 3327399"/>
              <a:gd name="connsiteY3" fmla="*/ 0 h 5930350"/>
              <a:gd name="connsiteX4" fmla="*/ 3327399 w 3327399"/>
              <a:gd name="connsiteY4" fmla="*/ 0 h 5930350"/>
              <a:gd name="connsiteX5" fmla="*/ 3327399 w 3327399"/>
              <a:gd name="connsiteY5" fmla="*/ 3459370 h 5930350"/>
              <a:gd name="connsiteX6" fmla="*/ 3327399 w 3327399"/>
              <a:gd name="connsiteY6" fmla="*/ 3459370 h 5930350"/>
              <a:gd name="connsiteX7" fmla="*/ 3327399 w 3327399"/>
              <a:gd name="connsiteY7" fmla="*/ 4941958 h 5930350"/>
              <a:gd name="connsiteX8" fmla="*/ 3327399 w 3327399"/>
              <a:gd name="connsiteY8" fmla="*/ 5930349 h 5930350"/>
              <a:gd name="connsiteX9" fmla="*/ 1672035 w 3327399"/>
              <a:gd name="connsiteY9" fmla="*/ 5911868 h 5930350"/>
              <a:gd name="connsiteX10" fmla="*/ 1225621 w 3327399"/>
              <a:gd name="connsiteY10" fmla="*/ 5910327 h 5930350"/>
              <a:gd name="connsiteX11" fmla="*/ 227995 w 3327399"/>
              <a:gd name="connsiteY11" fmla="*/ 5930349 h 5930350"/>
              <a:gd name="connsiteX12" fmla="*/ 0 w 3327399"/>
              <a:gd name="connsiteY12" fmla="*/ 5930349 h 5930350"/>
              <a:gd name="connsiteX13" fmla="*/ 0 w 3327399"/>
              <a:gd name="connsiteY13" fmla="*/ 4941958 h 5930350"/>
              <a:gd name="connsiteX14" fmla="*/ 0 w 3327399"/>
              <a:gd name="connsiteY14" fmla="*/ 3459370 h 5930350"/>
              <a:gd name="connsiteX15" fmla="*/ 0 w 3327399"/>
              <a:gd name="connsiteY15" fmla="*/ 3459370 h 5930350"/>
              <a:gd name="connsiteX16" fmla="*/ 0 w 3327399"/>
              <a:gd name="connsiteY16" fmla="*/ 0 h 5930350"/>
              <a:gd name="connsiteX0" fmla="*/ 0 w 3327399"/>
              <a:gd name="connsiteY0" fmla="*/ 0 h 6686564"/>
              <a:gd name="connsiteX1" fmla="*/ 554567 w 3327399"/>
              <a:gd name="connsiteY1" fmla="*/ 0 h 6686564"/>
              <a:gd name="connsiteX2" fmla="*/ 554567 w 3327399"/>
              <a:gd name="connsiteY2" fmla="*/ 0 h 6686564"/>
              <a:gd name="connsiteX3" fmla="*/ 1386416 w 3327399"/>
              <a:gd name="connsiteY3" fmla="*/ 0 h 6686564"/>
              <a:gd name="connsiteX4" fmla="*/ 3327399 w 3327399"/>
              <a:gd name="connsiteY4" fmla="*/ 0 h 6686564"/>
              <a:gd name="connsiteX5" fmla="*/ 3327399 w 3327399"/>
              <a:gd name="connsiteY5" fmla="*/ 3459370 h 6686564"/>
              <a:gd name="connsiteX6" fmla="*/ 3327399 w 3327399"/>
              <a:gd name="connsiteY6" fmla="*/ 3459370 h 6686564"/>
              <a:gd name="connsiteX7" fmla="*/ 3327399 w 3327399"/>
              <a:gd name="connsiteY7" fmla="*/ 4941958 h 6686564"/>
              <a:gd name="connsiteX8" fmla="*/ 3327399 w 3327399"/>
              <a:gd name="connsiteY8" fmla="*/ 5930349 h 6686564"/>
              <a:gd name="connsiteX9" fmla="*/ 1672035 w 3327399"/>
              <a:gd name="connsiteY9" fmla="*/ 5911868 h 6686564"/>
              <a:gd name="connsiteX10" fmla="*/ 1229621 w 3327399"/>
              <a:gd name="connsiteY10" fmla="*/ 6686564 h 6686564"/>
              <a:gd name="connsiteX11" fmla="*/ 227995 w 3327399"/>
              <a:gd name="connsiteY11" fmla="*/ 5930349 h 6686564"/>
              <a:gd name="connsiteX12" fmla="*/ 0 w 3327399"/>
              <a:gd name="connsiteY12" fmla="*/ 5930349 h 6686564"/>
              <a:gd name="connsiteX13" fmla="*/ 0 w 3327399"/>
              <a:gd name="connsiteY13" fmla="*/ 4941958 h 6686564"/>
              <a:gd name="connsiteX14" fmla="*/ 0 w 3327399"/>
              <a:gd name="connsiteY14" fmla="*/ 3459370 h 6686564"/>
              <a:gd name="connsiteX15" fmla="*/ 0 w 3327399"/>
              <a:gd name="connsiteY15" fmla="*/ 3459370 h 6686564"/>
              <a:gd name="connsiteX16" fmla="*/ 0 w 3327399"/>
              <a:gd name="connsiteY16" fmla="*/ 0 h 6686564"/>
              <a:gd name="connsiteX0" fmla="*/ 0 w 3327399"/>
              <a:gd name="connsiteY0" fmla="*/ 0 h 6686564"/>
              <a:gd name="connsiteX1" fmla="*/ 554567 w 3327399"/>
              <a:gd name="connsiteY1" fmla="*/ 0 h 6686564"/>
              <a:gd name="connsiteX2" fmla="*/ 554567 w 3327399"/>
              <a:gd name="connsiteY2" fmla="*/ 0 h 6686564"/>
              <a:gd name="connsiteX3" fmla="*/ 1386416 w 3327399"/>
              <a:gd name="connsiteY3" fmla="*/ 0 h 6686564"/>
              <a:gd name="connsiteX4" fmla="*/ 3327399 w 3327399"/>
              <a:gd name="connsiteY4" fmla="*/ 0 h 6686564"/>
              <a:gd name="connsiteX5" fmla="*/ 3327399 w 3327399"/>
              <a:gd name="connsiteY5" fmla="*/ 3459370 h 6686564"/>
              <a:gd name="connsiteX6" fmla="*/ 3327399 w 3327399"/>
              <a:gd name="connsiteY6" fmla="*/ 3459370 h 6686564"/>
              <a:gd name="connsiteX7" fmla="*/ 3327399 w 3327399"/>
              <a:gd name="connsiteY7" fmla="*/ 4941958 h 6686564"/>
              <a:gd name="connsiteX8" fmla="*/ 3327399 w 3327399"/>
              <a:gd name="connsiteY8" fmla="*/ 5930349 h 6686564"/>
              <a:gd name="connsiteX9" fmla="*/ 1672035 w 3327399"/>
              <a:gd name="connsiteY9" fmla="*/ 5911868 h 6686564"/>
              <a:gd name="connsiteX10" fmla="*/ 1229621 w 3327399"/>
              <a:gd name="connsiteY10" fmla="*/ 6686564 h 6686564"/>
              <a:gd name="connsiteX11" fmla="*/ 1223239 w 3327399"/>
              <a:gd name="connsiteY11" fmla="*/ 6651981 h 6686564"/>
              <a:gd name="connsiteX12" fmla="*/ 227995 w 3327399"/>
              <a:gd name="connsiteY12" fmla="*/ 5930349 h 6686564"/>
              <a:gd name="connsiteX13" fmla="*/ 0 w 3327399"/>
              <a:gd name="connsiteY13" fmla="*/ 5930349 h 6686564"/>
              <a:gd name="connsiteX14" fmla="*/ 0 w 3327399"/>
              <a:gd name="connsiteY14" fmla="*/ 4941958 h 6686564"/>
              <a:gd name="connsiteX15" fmla="*/ 0 w 3327399"/>
              <a:gd name="connsiteY15" fmla="*/ 3459370 h 6686564"/>
              <a:gd name="connsiteX16" fmla="*/ 0 w 3327399"/>
              <a:gd name="connsiteY16" fmla="*/ 3459370 h 6686564"/>
              <a:gd name="connsiteX17" fmla="*/ 0 w 3327399"/>
              <a:gd name="connsiteY17" fmla="*/ 0 h 6686564"/>
              <a:gd name="connsiteX0" fmla="*/ 0 w 3327399"/>
              <a:gd name="connsiteY0" fmla="*/ 0 h 6686564"/>
              <a:gd name="connsiteX1" fmla="*/ 554567 w 3327399"/>
              <a:gd name="connsiteY1" fmla="*/ 0 h 6686564"/>
              <a:gd name="connsiteX2" fmla="*/ 554567 w 3327399"/>
              <a:gd name="connsiteY2" fmla="*/ 0 h 6686564"/>
              <a:gd name="connsiteX3" fmla="*/ 1386416 w 3327399"/>
              <a:gd name="connsiteY3" fmla="*/ 0 h 6686564"/>
              <a:gd name="connsiteX4" fmla="*/ 3327399 w 3327399"/>
              <a:gd name="connsiteY4" fmla="*/ 0 h 6686564"/>
              <a:gd name="connsiteX5" fmla="*/ 3327399 w 3327399"/>
              <a:gd name="connsiteY5" fmla="*/ 3459370 h 6686564"/>
              <a:gd name="connsiteX6" fmla="*/ 3327399 w 3327399"/>
              <a:gd name="connsiteY6" fmla="*/ 3459370 h 6686564"/>
              <a:gd name="connsiteX7" fmla="*/ 3327399 w 3327399"/>
              <a:gd name="connsiteY7" fmla="*/ 4941958 h 6686564"/>
              <a:gd name="connsiteX8" fmla="*/ 3327399 w 3327399"/>
              <a:gd name="connsiteY8" fmla="*/ 5930349 h 6686564"/>
              <a:gd name="connsiteX9" fmla="*/ 1672035 w 3327399"/>
              <a:gd name="connsiteY9" fmla="*/ 5911868 h 6686564"/>
              <a:gd name="connsiteX10" fmla="*/ 1229621 w 3327399"/>
              <a:gd name="connsiteY10" fmla="*/ 6686564 h 6686564"/>
              <a:gd name="connsiteX11" fmla="*/ 1223239 w 3327399"/>
              <a:gd name="connsiteY11" fmla="*/ 6651981 h 6686564"/>
              <a:gd name="connsiteX12" fmla="*/ 767205 w 3327399"/>
              <a:gd name="connsiteY12" fmla="*/ 6300826 h 6686564"/>
              <a:gd name="connsiteX13" fmla="*/ 227995 w 3327399"/>
              <a:gd name="connsiteY13" fmla="*/ 5930349 h 6686564"/>
              <a:gd name="connsiteX14" fmla="*/ 0 w 3327399"/>
              <a:gd name="connsiteY14" fmla="*/ 5930349 h 6686564"/>
              <a:gd name="connsiteX15" fmla="*/ 0 w 3327399"/>
              <a:gd name="connsiteY15" fmla="*/ 4941958 h 6686564"/>
              <a:gd name="connsiteX16" fmla="*/ 0 w 3327399"/>
              <a:gd name="connsiteY16" fmla="*/ 3459370 h 6686564"/>
              <a:gd name="connsiteX17" fmla="*/ 0 w 3327399"/>
              <a:gd name="connsiteY17" fmla="*/ 3459370 h 6686564"/>
              <a:gd name="connsiteX18" fmla="*/ 0 w 3327399"/>
              <a:gd name="connsiteY18" fmla="*/ 0 h 6686564"/>
              <a:gd name="connsiteX0" fmla="*/ 0 w 3327399"/>
              <a:gd name="connsiteY0" fmla="*/ 0 h 6686564"/>
              <a:gd name="connsiteX1" fmla="*/ 554567 w 3327399"/>
              <a:gd name="connsiteY1" fmla="*/ 0 h 6686564"/>
              <a:gd name="connsiteX2" fmla="*/ 554567 w 3327399"/>
              <a:gd name="connsiteY2" fmla="*/ 0 h 6686564"/>
              <a:gd name="connsiteX3" fmla="*/ 1386416 w 3327399"/>
              <a:gd name="connsiteY3" fmla="*/ 0 h 6686564"/>
              <a:gd name="connsiteX4" fmla="*/ 3327399 w 3327399"/>
              <a:gd name="connsiteY4" fmla="*/ 0 h 6686564"/>
              <a:gd name="connsiteX5" fmla="*/ 3327399 w 3327399"/>
              <a:gd name="connsiteY5" fmla="*/ 3459370 h 6686564"/>
              <a:gd name="connsiteX6" fmla="*/ 3327399 w 3327399"/>
              <a:gd name="connsiteY6" fmla="*/ 3459370 h 6686564"/>
              <a:gd name="connsiteX7" fmla="*/ 3327399 w 3327399"/>
              <a:gd name="connsiteY7" fmla="*/ 4941958 h 6686564"/>
              <a:gd name="connsiteX8" fmla="*/ 3327399 w 3327399"/>
              <a:gd name="connsiteY8" fmla="*/ 5930349 h 6686564"/>
              <a:gd name="connsiteX9" fmla="*/ 1672035 w 3327399"/>
              <a:gd name="connsiteY9" fmla="*/ 5911868 h 6686564"/>
              <a:gd name="connsiteX10" fmla="*/ 1451257 w 3327399"/>
              <a:gd name="connsiteY10" fmla="*/ 6319309 h 6686564"/>
              <a:gd name="connsiteX11" fmla="*/ 1229621 w 3327399"/>
              <a:gd name="connsiteY11" fmla="*/ 6686564 h 6686564"/>
              <a:gd name="connsiteX12" fmla="*/ 1223239 w 3327399"/>
              <a:gd name="connsiteY12" fmla="*/ 6651981 h 6686564"/>
              <a:gd name="connsiteX13" fmla="*/ 767205 w 3327399"/>
              <a:gd name="connsiteY13" fmla="*/ 6300826 h 6686564"/>
              <a:gd name="connsiteX14" fmla="*/ 227995 w 3327399"/>
              <a:gd name="connsiteY14" fmla="*/ 5930349 h 6686564"/>
              <a:gd name="connsiteX15" fmla="*/ 0 w 3327399"/>
              <a:gd name="connsiteY15" fmla="*/ 5930349 h 6686564"/>
              <a:gd name="connsiteX16" fmla="*/ 0 w 3327399"/>
              <a:gd name="connsiteY16" fmla="*/ 4941958 h 6686564"/>
              <a:gd name="connsiteX17" fmla="*/ 0 w 3327399"/>
              <a:gd name="connsiteY17" fmla="*/ 3459370 h 6686564"/>
              <a:gd name="connsiteX18" fmla="*/ 0 w 3327399"/>
              <a:gd name="connsiteY18" fmla="*/ 3459370 h 6686564"/>
              <a:gd name="connsiteX19" fmla="*/ 0 w 3327399"/>
              <a:gd name="connsiteY19" fmla="*/ 0 h 6686564"/>
              <a:gd name="connsiteX0" fmla="*/ 0 w 3327399"/>
              <a:gd name="connsiteY0" fmla="*/ 0 h 6686564"/>
              <a:gd name="connsiteX1" fmla="*/ 554567 w 3327399"/>
              <a:gd name="connsiteY1" fmla="*/ 0 h 6686564"/>
              <a:gd name="connsiteX2" fmla="*/ 554567 w 3327399"/>
              <a:gd name="connsiteY2" fmla="*/ 0 h 6686564"/>
              <a:gd name="connsiteX3" fmla="*/ 1386416 w 3327399"/>
              <a:gd name="connsiteY3" fmla="*/ 0 h 6686564"/>
              <a:gd name="connsiteX4" fmla="*/ 3327399 w 3327399"/>
              <a:gd name="connsiteY4" fmla="*/ 0 h 6686564"/>
              <a:gd name="connsiteX5" fmla="*/ 3327399 w 3327399"/>
              <a:gd name="connsiteY5" fmla="*/ 3459370 h 6686564"/>
              <a:gd name="connsiteX6" fmla="*/ 3327399 w 3327399"/>
              <a:gd name="connsiteY6" fmla="*/ 3459370 h 6686564"/>
              <a:gd name="connsiteX7" fmla="*/ 3327399 w 3327399"/>
              <a:gd name="connsiteY7" fmla="*/ 4941958 h 6686564"/>
              <a:gd name="connsiteX8" fmla="*/ 3327399 w 3327399"/>
              <a:gd name="connsiteY8" fmla="*/ 5930349 h 6686564"/>
              <a:gd name="connsiteX9" fmla="*/ 1672035 w 3327399"/>
              <a:gd name="connsiteY9" fmla="*/ 5911868 h 6686564"/>
              <a:gd name="connsiteX10" fmla="*/ 1395253 w 3327399"/>
              <a:gd name="connsiteY10" fmla="*/ 6023600 h 6686564"/>
              <a:gd name="connsiteX11" fmla="*/ 1229621 w 3327399"/>
              <a:gd name="connsiteY11" fmla="*/ 6686564 h 6686564"/>
              <a:gd name="connsiteX12" fmla="*/ 1223239 w 3327399"/>
              <a:gd name="connsiteY12" fmla="*/ 6651981 h 6686564"/>
              <a:gd name="connsiteX13" fmla="*/ 767205 w 3327399"/>
              <a:gd name="connsiteY13" fmla="*/ 6300826 h 6686564"/>
              <a:gd name="connsiteX14" fmla="*/ 227995 w 3327399"/>
              <a:gd name="connsiteY14" fmla="*/ 5930349 h 6686564"/>
              <a:gd name="connsiteX15" fmla="*/ 0 w 3327399"/>
              <a:gd name="connsiteY15" fmla="*/ 5930349 h 6686564"/>
              <a:gd name="connsiteX16" fmla="*/ 0 w 3327399"/>
              <a:gd name="connsiteY16" fmla="*/ 4941958 h 6686564"/>
              <a:gd name="connsiteX17" fmla="*/ 0 w 3327399"/>
              <a:gd name="connsiteY17" fmla="*/ 3459370 h 6686564"/>
              <a:gd name="connsiteX18" fmla="*/ 0 w 3327399"/>
              <a:gd name="connsiteY18" fmla="*/ 3459370 h 6686564"/>
              <a:gd name="connsiteX19" fmla="*/ 0 w 3327399"/>
              <a:gd name="connsiteY19" fmla="*/ 0 h 6686564"/>
              <a:gd name="connsiteX0" fmla="*/ 0 w 3327399"/>
              <a:gd name="connsiteY0" fmla="*/ 0 h 6686564"/>
              <a:gd name="connsiteX1" fmla="*/ 554567 w 3327399"/>
              <a:gd name="connsiteY1" fmla="*/ 0 h 6686564"/>
              <a:gd name="connsiteX2" fmla="*/ 554567 w 3327399"/>
              <a:gd name="connsiteY2" fmla="*/ 0 h 6686564"/>
              <a:gd name="connsiteX3" fmla="*/ 1386416 w 3327399"/>
              <a:gd name="connsiteY3" fmla="*/ 0 h 6686564"/>
              <a:gd name="connsiteX4" fmla="*/ 3327399 w 3327399"/>
              <a:gd name="connsiteY4" fmla="*/ 0 h 6686564"/>
              <a:gd name="connsiteX5" fmla="*/ 3327399 w 3327399"/>
              <a:gd name="connsiteY5" fmla="*/ 3459370 h 6686564"/>
              <a:gd name="connsiteX6" fmla="*/ 3327399 w 3327399"/>
              <a:gd name="connsiteY6" fmla="*/ 3459370 h 6686564"/>
              <a:gd name="connsiteX7" fmla="*/ 3327399 w 3327399"/>
              <a:gd name="connsiteY7" fmla="*/ 4941958 h 6686564"/>
              <a:gd name="connsiteX8" fmla="*/ 3327399 w 3327399"/>
              <a:gd name="connsiteY8" fmla="*/ 5930349 h 6686564"/>
              <a:gd name="connsiteX9" fmla="*/ 1672035 w 3327399"/>
              <a:gd name="connsiteY9" fmla="*/ 5911868 h 6686564"/>
              <a:gd name="connsiteX10" fmla="*/ 1379252 w 3327399"/>
              <a:gd name="connsiteY10" fmla="*/ 5894227 h 6686564"/>
              <a:gd name="connsiteX11" fmla="*/ 1229621 w 3327399"/>
              <a:gd name="connsiteY11" fmla="*/ 6686564 h 6686564"/>
              <a:gd name="connsiteX12" fmla="*/ 1223239 w 3327399"/>
              <a:gd name="connsiteY12" fmla="*/ 6651981 h 6686564"/>
              <a:gd name="connsiteX13" fmla="*/ 767205 w 3327399"/>
              <a:gd name="connsiteY13" fmla="*/ 6300826 h 6686564"/>
              <a:gd name="connsiteX14" fmla="*/ 227995 w 3327399"/>
              <a:gd name="connsiteY14" fmla="*/ 5930349 h 6686564"/>
              <a:gd name="connsiteX15" fmla="*/ 0 w 3327399"/>
              <a:gd name="connsiteY15" fmla="*/ 5930349 h 6686564"/>
              <a:gd name="connsiteX16" fmla="*/ 0 w 3327399"/>
              <a:gd name="connsiteY16" fmla="*/ 4941958 h 6686564"/>
              <a:gd name="connsiteX17" fmla="*/ 0 w 3327399"/>
              <a:gd name="connsiteY17" fmla="*/ 3459370 h 6686564"/>
              <a:gd name="connsiteX18" fmla="*/ 0 w 3327399"/>
              <a:gd name="connsiteY18" fmla="*/ 3459370 h 6686564"/>
              <a:gd name="connsiteX19" fmla="*/ 0 w 3327399"/>
              <a:gd name="connsiteY19" fmla="*/ 0 h 6686564"/>
              <a:gd name="connsiteX0" fmla="*/ 0 w 3327399"/>
              <a:gd name="connsiteY0" fmla="*/ 0 h 6686564"/>
              <a:gd name="connsiteX1" fmla="*/ 554567 w 3327399"/>
              <a:gd name="connsiteY1" fmla="*/ 0 h 6686564"/>
              <a:gd name="connsiteX2" fmla="*/ 554567 w 3327399"/>
              <a:gd name="connsiteY2" fmla="*/ 0 h 6686564"/>
              <a:gd name="connsiteX3" fmla="*/ 1386416 w 3327399"/>
              <a:gd name="connsiteY3" fmla="*/ 0 h 6686564"/>
              <a:gd name="connsiteX4" fmla="*/ 3327399 w 3327399"/>
              <a:gd name="connsiteY4" fmla="*/ 0 h 6686564"/>
              <a:gd name="connsiteX5" fmla="*/ 3327399 w 3327399"/>
              <a:gd name="connsiteY5" fmla="*/ 3459370 h 6686564"/>
              <a:gd name="connsiteX6" fmla="*/ 3327399 w 3327399"/>
              <a:gd name="connsiteY6" fmla="*/ 3459370 h 6686564"/>
              <a:gd name="connsiteX7" fmla="*/ 3327399 w 3327399"/>
              <a:gd name="connsiteY7" fmla="*/ 4941958 h 6686564"/>
              <a:gd name="connsiteX8" fmla="*/ 3327399 w 3327399"/>
              <a:gd name="connsiteY8" fmla="*/ 5930349 h 6686564"/>
              <a:gd name="connsiteX9" fmla="*/ 1672035 w 3327399"/>
              <a:gd name="connsiteY9" fmla="*/ 5911868 h 6686564"/>
              <a:gd name="connsiteX10" fmla="*/ 1379252 w 3327399"/>
              <a:gd name="connsiteY10" fmla="*/ 5894227 h 6686564"/>
              <a:gd name="connsiteX11" fmla="*/ 1229621 w 3327399"/>
              <a:gd name="connsiteY11" fmla="*/ 6686564 h 6686564"/>
              <a:gd name="connsiteX12" fmla="*/ 1223239 w 3327399"/>
              <a:gd name="connsiteY12" fmla="*/ 6651981 h 6686564"/>
              <a:gd name="connsiteX13" fmla="*/ 1103230 w 3327399"/>
              <a:gd name="connsiteY13" fmla="*/ 5931190 h 6686564"/>
              <a:gd name="connsiteX14" fmla="*/ 227995 w 3327399"/>
              <a:gd name="connsiteY14" fmla="*/ 5930349 h 6686564"/>
              <a:gd name="connsiteX15" fmla="*/ 0 w 3327399"/>
              <a:gd name="connsiteY15" fmla="*/ 5930349 h 6686564"/>
              <a:gd name="connsiteX16" fmla="*/ 0 w 3327399"/>
              <a:gd name="connsiteY16" fmla="*/ 4941958 h 6686564"/>
              <a:gd name="connsiteX17" fmla="*/ 0 w 3327399"/>
              <a:gd name="connsiteY17" fmla="*/ 3459370 h 6686564"/>
              <a:gd name="connsiteX18" fmla="*/ 0 w 3327399"/>
              <a:gd name="connsiteY18" fmla="*/ 3459370 h 6686564"/>
              <a:gd name="connsiteX19" fmla="*/ 0 w 3327399"/>
              <a:gd name="connsiteY19" fmla="*/ 0 h 6686564"/>
              <a:gd name="connsiteX0" fmla="*/ 0 w 3327399"/>
              <a:gd name="connsiteY0" fmla="*/ 0 h 6686564"/>
              <a:gd name="connsiteX1" fmla="*/ 554567 w 3327399"/>
              <a:gd name="connsiteY1" fmla="*/ 0 h 6686564"/>
              <a:gd name="connsiteX2" fmla="*/ 554567 w 3327399"/>
              <a:gd name="connsiteY2" fmla="*/ 0 h 6686564"/>
              <a:gd name="connsiteX3" fmla="*/ 1386416 w 3327399"/>
              <a:gd name="connsiteY3" fmla="*/ 0 h 6686564"/>
              <a:gd name="connsiteX4" fmla="*/ 3327399 w 3327399"/>
              <a:gd name="connsiteY4" fmla="*/ 0 h 6686564"/>
              <a:gd name="connsiteX5" fmla="*/ 3327399 w 3327399"/>
              <a:gd name="connsiteY5" fmla="*/ 3459370 h 6686564"/>
              <a:gd name="connsiteX6" fmla="*/ 3327399 w 3327399"/>
              <a:gd name="connsiteY6" fmla="*/ 3459370 h 6686564"/>
              <a:gd name="connsiteX7" fmla="*/ 3327399 w 3327399"/>
              <a:gd name="connsiteY7" fmla="*/ 4941958 h 6686564"/>
              <a:gd name="connsiteX8" fmla="*/ 3327399 w 3327399"/>
              <a:gd name="connsiteY8" fmla="*/ 5930349 h 6686564"/>
              <a:gd name="connsiteX9" fmla="*/ 1672035 w 3327399"/>
              <a:gd name="connsiteY9" fmla="*/ 5911868 h 6686564"/>
              <a:gd name="connsiteX10" fmla="*/ 1500284 w 3327399"/>
              <a:gd name="connsiteY10" fmla="*/ 5857264 h 6686564"/>
              <a:gd name="connsiteX11" fmla="*/ 1229621 w 3327399"/>
              <a:gd name="connsiteY11" fmla="*/ 6686564 h 6686564"/>
              <a:gd name="connsiteX12" fmla="*/ 1223239 w 3327399"/>
              <a:gd name="connsiteY12" fmla="*/ 6651981 h 6686564"/>
              <a:gd name="connsiteX13" fmla="*/ 1103230 w 3327399"/>
              <a:gd name="connsiteY13" fmla="*/ 5931190 h 6686564"/>
              <a:gd name="connsiteX14" fmla="*/ 227995 w 3327399"/>
              <a:gd name="connsiteY14" fmla="*/ 5930349 h 6686564"/>
              <a:gd name="connsiteX15" fmla="*/ 0 w 3327399"/>
              <a:gd name="connsiteY15" fmla="*/ 5930349 h 6686564"/>
              <a:gd name="connsiteX16" fmla="*/ 0 w 3327399"/>
              <a:gd name="connsiteY16" fmla="*/ 4941958 h 6686564"/>
              <a:gd name="connsiteX17" fmla="*/ 0 w 3327399"/>
              <a:gd name="connsiteY17" fmla="*/ 3459370 h 6686564"/>
              <a:gd name="connsiteX18" fmla="*/ 0 w 3327399"/>
              <a:gd name="connsiteY18" fmla="*/ 3459370 h 6686564"/>
              <a:gd name="connsiteX19" fmla="*/ 0 w 3327399"/>
              <a:gd name="connsiteY19" fmla="*/ 0 h 6686564"/>
              <a:gd name="connsiteX0" fmla="*/ 0 w 3327399"/>
              <a:gd name="connsiteY0" fmla="*/ 0 h 6686564"/>
              <a:gd name="connsiteX1" fmla="*/ 554567 w 3327399"/>
              <a:gd name="connsiteY1" fmla="*/ 0 h 6686564"/>
              <a:gd name="connsiteX2" fmla="*/ 554567 w 3327399"/>
              <a:gd name="connsiteY2" fmla="*/ 0 h 6686564"/>
              <a:gd name="connsiteX3" fmla="*/ 1386416 w 3327399"/>
              <a:gd name="connsiteY3" fmla="*/ 0 h 6686564"/>
              <a:gd name="connsiteX4" fmla="*/ 3327399 w 3327399"/>
              <a:gd name="connsiteY4" fmla="*/ 0 h 6686564"/>
              <a:gd name="connsiteX5" fmla="*/ 3327399 w 3327399"/>
              <a:gd name="connsiteY5" fmla="*/ 3459370 h 6686564"/>
              <a:gd name="connsiteX6" fmla="*/ 3327399 w 3327399"/>
              <a:gd name="connsiteY6" fmla="*/ 3459370 h 6686564"/>
              <a:gd name="connsiteX7" fmla="*/ 3327399 w 3327399"/>
              <a:gd name="connsiteY7" fmla="*/ 4941958 h 6686564"/>
              <a:gd name="connsiteX8" fmla="*/ 3327399 w 3327399"/>
              <a:gd name="connsiteY8" fmla="*/ 5930349 h 6686564"/>
              <a:gd name="connsiteX9" fmla="*/ 3003392 w 3327399"/>
              <a:gd name="connsiteY9" fmla="*/ 5967313 h 6686564"/>
              <a:gd name="connsiteX10" fmla="*/ 1500284 w 3327399"/>
              <a:gd name="connsiteY10" fmla="*/ 5857264 h 6686564"/>
              <a:gd name="connsiteX11" fmla="*/ 1229621 w 3327399"/>
              <a:gd name="connsiteY11" fmla="*/ 6686564 h 6686564"/>
              <a:gd name="connsiteX12" fmla="*/ 1223239 w 3327399"/>
              <a:gd name="connsiteY12" fmla="*/ 6651981 h 6686564"/>
              <a:gd name="connsiteX13" fmla="*/ 1103230 w 3327399"/>
              <a:gd name="connsiteY13" fmla="*/ 5931190 h 6686564"/>
              <a:gd name="connsiteX14" fmla="*/ 227995 w 3327399"/>
              <a:gd name="connsiteY14" fmla="*/ 5930349 h 6686564"/>
              <a:gd name="connsiteX15" fmla="*/ 0 w 3327399"/>
              <a:gd name="connsiteY15" fmla="*/ 5930349 h 6686564"/>
              <a:gd name="connsiteX16" fmla="*/ 0 w 3327399"/>
              <a:gd name="connsiteY16" fmla="*/ 4941958 h 6686564"/>
              <a:gd name="connsiteX17" fmla="*/ 0 w 3327399"/>
              <a:gd name="connsiteY17" fmla="*/ 3459370 h 6686564"/>
              <a:gd name="connsiteX18" fmla="*/ 0 w 3327399"/>
              <a:gd name="connsiteY18" fmla="*/ 3459370 h 6686564"/>
              <a:gd name="connsiteX19" fmla="*/ 0 w 3327399"/>
              <a:gd name="connsiteY19" fmla="*/ 0 h 6686564"/>
              <a:gd name="connsiteX0" fmla="*/ 0 w 3327399"/>
              <a:gd name="connsiteY0" fmla="*/ 0 h 6686564"/>
              <a:gd name="connsiteX1" fmla="*/ 554567 w 3327399"/>
              <a:gd name="connsiteY1" fmla="*/ 0 h 6686564"/>
              <a:gd name="connsiteX2" fmla="*/ 554567 w 3327399"/>
              <a:gd name="connsiteY2" fmla="*/ 0 h 6686564"/>
              <a:gd name="connsiteX3" fmla="*/ 1386416 w 3327399"/>
              <a:gd name="connsiteY3" fmla="*/ 0 h 6686564"/>
              <a:gd name="connsiteX4" fmla="*/ 3327399 w 3327399"/>
              <a:gd name="connsiteY4" fmla="*/ 0 h 6686564"/>
              <a:gd name="connsiteX5" fmla="*/ 3327399 w 3327399"/>
              <a:gd name="connsiteY5" fmla="*/ 3459370 h 6686564"/>
              <a:gd name="connsiteX6" fmla="*/ 3327399 w 3327399"/>
              <a:gd name="connsiteY6" fmla="*/ 3459370 h 6686564"/>
              <a:gd name="connsiteX7" fmla="*/ 3327399 w 3327399"/>
              <a:gd name="connsiteY7" fmla="*/ 4941958 h 6686564"/>
              <a:gd name="connsiteX8" fmla="*/ 3327399 w 3327399"/>
              <a:gd name="connsiteY8" fmla="*/ 5930349 h 6686564"/>
              <a:gd name="connsiteX9" fmla="*/ 3003392 w 3327399"/>
              <a:gd name="connsiteY9" fmla="*/ 5967313 h 6686564"/>
              <a:gd name="connsiteX10" fmla="*/ 2775780 w 3327399"/>
              <a:gd name="connsiteY10" fmla="*/ 5968154 h 6686564"/>
              <a:gd name="connsiteX11" fmla="*/ 1229621 w 3327399"/>
              <a:gd name="connsiteY11" fmla="*/ 6686564 h 6686564"/>
              <a:gd name="connsiteX12" fmla="*/ 1223239 w 3327399"/>
              <a:gd name="connsiteY12" fmla="*/ 6651981 h 6686564"/>
              <a:gd name="connsiteX13" fmla="*/ 1103230 w 3327399"/>
              <a:gd name="connsiteY13" fmla="*/ 5931190 h 6686564"/>
              <a:gd name="connsiteX14" fmla="*/ 227995 w 3327399"/>
              <a:gd name="connsiteY14" fmla="*/ 5930349 h 6686564"/>
              <a:gd name="connsiteX15" fmla="*/ 0 w 3327399"/>
              <a:gd name="connsiteY15" fmla="*/ 5930349 h 6686564"/>
              <a:gd name="connsiteX16" fmla="*/ 0 w 3327399"/>
              <a:gd name="connsiteY16" fmla="*/ 4941958 h 6686564"/>
              <a:gd name="connsiteX17" fmla="*/ 0 w 3327399"/>
              <a:gd name="connsiteY17" fmla="*/ 3459370 h 6686564"/>
              <a:gd name="connsiteX18" fmla="*/ 0 w 3327399"/>
              <a:gd name="connsiteY18" fmla="*/ 3459370 h 6686564"/>
              <a:gd name="connsiteX19" fmla="*/ 0 w 3327399"/>
              <a:gd name="connsiteY19" fmla="*/ 0 h 6686564"/>
              <a:gd name="connsiteX0" fmla="*/ 0 w 3327399"/>
              <a:gd name="connsiteY0" fmla="*/ 0 h 6686564"/>
              <a:gd name="connsiteX1" fmla="*/ 554567 w 3327399"/>
              <a:gd name="connsiteY1" fmla="*/ 0 h 6686564"/>
              <a:gd name="connsiteX2" fmla="*/ 554567 w 3327399"/>
              <a:gd name="connsiteY2" fmla="*/ 0 h 6686564"/>
              <a:gd name="connsiteX3" fmla="*/ 1386416 w 3327399"/>
              <a:gd name="connsiteY3" fmla="*/ 0 h 6686564"/>
              <a:gd name="connsiteX4" fmla="*/ 3327399 w 3327399"/>
              <a:gd name="connsiteY4" fmla="*/ 0 h 6686564"/>
              <a:gd name="connsiteX5" fmla="*/ 3327399 w 3327399"/>
              <a:gd name="connsiteY5" fmla="*/ 3459370 h 6686564"/>
              <a:gd name="connsiteX6" fmla="*/ 3327399 w 3327399"/>
              <a:gd name="connsiteY6" fmla="*/ 3459370 h 6686564"/>
              <a:gd name="connsiteX7" fmla="*/ 3327399 w 3327399"/>
              <a:gd name="connsiteY7" fmla="*/ 4941958 h 6686564"/>
              <a:gd name="connsiteX8" fmla="*/ 3327399 w 3327399"/>
              <a:gd name="connsiteY8" fmla="*/ 5930349 h 6686564"/>
              <a:gd name="connsiteX9" fmla="*/ 3003392 w 3327399"/>
              <a:gd name="connsiteY9" fmla="*/ 5967313 h 6686564"/>
              <a:gd name="connsiteX10" fmla="*/ 2775780 w 3327399"/>
              <a:gd name="connsiteY10" fmla="*/ 5968154 h 6686564"/>
              <a:gd name="connsiteX11" fmla="*/ 1229621 w 3327399"/>
              <a:gd name="connsiteY11" fmla="*/ 6686564 h 6686564"/>
              <a:gd name="connsiteX12" fmla="*/ 1986674 w 3327399"/>
              <a:gd name="connsiteY12" fmla="*/ 5968155 h 6686564"/>
              <a:gd name="connsiteX13" fmla="*/ 1103230 w 3327399"/>
              <a:gd name="connsiteY13" fmla="*/ 5931190 h 6686564"/>
              <a:gd name="connsiteX14" fmla="*/ 227995 w 3327399"/>
              <a:gd name="connsiteY14" fmla="*/ 5930349 h 6686564"/>
              <a:gd name="connsiteX15" fmla="*/ 0 w 3327399"/>
              <a:gd name="connsiteY15" fmla="*/ 5930349 h 6686564"/>
              <a:gd name="connsiteX16" fmla="*/ 0 w 3327399"/>
              <a:gd name="connsiteY16" fmla="*/ 4941958 h 6686564"/>
              <a:gd name="connsiteX17" fmla="*/ 0 w 3327399"/>
              <a:gd name="connsiteY17" fmla="*/ 3459370 h 6686564"/>
              <a:gd name="connsiteX18" fmla="*/ 0 w 3327399"/>
              <a:gd name="connsiteY18" fmla="*/ 3459370 h 6686564"/>
              <a:gd name="connsiteX19" fmla="*/ 0 w 3327399"/>
              <a:gd name="connsiteY19" fmla="*/ 0 h 6686564"/>
              <a:gd name="connsiteX0" fmla="*/ 0 w 3327399"/>
              <a:gd name="connsiteY0" fmla="*/ 0 h 6353890"/>
              <a:gd name="connsiteX1" fmla="*/ 554567 w 3327399"/>
              <a:gd name="connsiteY1" fmla="*/ 0 h 6353890"/>
              <a:gd name="connsiteX2" fmla="*/ 554567 w 3327399"/>
              <a:gd name="connsiteY2" fmla="*/ 0 h 6353890"/>
              <a:gd name="connsiteX3" fmla="*/ 1386416 w 3327399"/>
              <a:gd name="connsiteY3" fmla="*/ 0 h 6353890"/>
              <a:gd name="connsiteX4" fmla="*/ 3327399 w 3327399"/>
              <a:gd name="connsiteY4" fmla="*/ 0 h 6353890"/>
              <a:gd name="connsiteX5" fmla="*/ 3327399 w 3327399"/>
              <a:gd name="connsiteY5" fmla="*/ 3459370 h 6353890"/>
              <a:gd name="connsiteX6" fmla="*/ 3327399 w 3327399"/>
              <a:gd name="connsiteY6" fmla="*/ 3459370 h 6353890"/>
              <a:gd name="connsiteX7" fmla="*/ 3327399 w 3327399"/>
              <a:gd name="connsiteY7" fmla="*/ 4941958 h 6353890"/>
              <a:gd name="connsiteX8" fmla="*/ 3327399 w 3327399"/>
              <a:gd name="connsiteY8" fmla="*/ 5930349 h 6353890"/>
              <a:gd name="connsiteX9" fmla="*/ 3003392 w 3327399"/>
              <a:gd name="connsiteY9" fmla="*/ 5967313 h 6353890"/>
              <a:gd name="connsiteX10" fmla="*/ 2775780 w 3327399"/>
              <a:gd name="connsiteY10" fmla="*/ 5968154 h 6353890"/>
              <a:gd name="connsiteX11" fmla="*/ 2481841 w 3327399"/>
              <a:gd name="connsiteY11" fmla="*/ 6353890 h 6353890"/>
              <a:gd name="connsiteX12" fmla="*/ 1986674 w 3327399"/>
              <a:gd name="connsiteY12" fmla="*/ 5968155 h 6353890"/>
              <a:gd name="connsiteX13" fmla="*/ 1103230 w 3327399"/>
              <a:gd name="connsiteY13" fmla="*/ 5931190 h 6353890"/>
              <a:gd name="connsiteX14" fmla="*/ 227995 w 3327399"/>
              <a:gd name="connsiteY14" fmla="*/ 5930349 h 6353890"/>
              <a:gd name="connsiteX15" fmla="*/ 0 w 3327399"/>
              <a:gd name="connsiteY15" fmla="*/ 5930349 h 6353890"/>
              <a:gd name="connsiteX16" fmla="*/ 0 w 3327399"/>
              <a:gd name="connsiteY16" fmla="*/ 4941958 h 6353890"/>
              <a:gd name="connsiteX17" fmla="*/ 0 w 3327399"/>
              <a:gd name="connsiteY17" fmla="*/ 3459370 h 6353890"/>
              <a:gd name="connsiteX18" fmla="*/ 0 w 3327399"/>
              <a:gd name="connsiteY18" fmla="*/ 3459370 h 6353890"/>
              <a:gd name="connsiteX19" fmla="*/ 0 w 3327399"/>
              <a:gd name="connsiteY19" fmla="*/ 0 h 6353890"/>
              <a:gd name="connsiteX0" fmla="*/ 0 w 3327399"/>
              <a:gd name="connsiteY0" fmla="*/ 0 h 6353890"/>
              <a:gd name="connsiteX1" fmla="*/ 554567 w 3327399"/>
              <a:gd name="connsiteY1" fmla="*/ 0 h 6353890"/>
              <a:gd name="connsiteX2" fmla="*/ 554567 w 3327399"/>
              <a:gd name="connsiteY2" fmla="*/ 0 h 6353890"/>
              <a:gd name="connsiteX3" fmla="*/ 1386416 w 3327399"/>
              <a:gd name="connsiteY3" fmla="*/ 0 h 6353890"/>
              <a:gd name="connsiteX4" fmla="*/ 3327399 w 3327399"/>
              <a:gd name="connsiteY4" fmla="*/ 0 h 6353890"/>
              <a:gd name="connsiteX5" fmla="*/ 3327399 w 3327399"/>
              <a:gd name="connsiteY5" fmla="*/ 3459370 h 6353890"/>
              <a:gd name="connsiteX6" fmla="*/ 3327399 w 3327399"/>
              <a:gd name="connsiteY6" fmla="*/ 3459370 h 6353890"/>
              <a:gd name="connsiteX7" fmla="*/ 3327399 w 3327399"/>
              <a:gd name="connsiteY7" fmla="*/ 4941958 h 6353890"/>
              <a:gd name="connsiteX8" fmla="*/ 3327399 w 3327399"/>
              <a:gd name="connsiteY8" fmla="*/ 5930349 h 6353890"/>
              <a:gd name="connsiteX9" fmla="*/ 3003392 w 3327399"/>
              <a:gd name="connsiteY9" fmla="*/ 5967313 h 6353890"/>
              <a:gd name="connsiteX10" fmla="*/ 2775780 w 3327399"/>
              <a:gd name="connsiteY10" fmla="*/ 5968154 h 6353890"/>
              <a:gd name="connsiteX11" fmla="*/ 2481841 w 3327399"/>
              <a:gd name="connsiteY11" fmla="*/ 6353890 h 6353890"/>
              <a:gd name="connsiteX12" fmla="*/ 2400978 w 3327399"/>
              <a:gd name="connsiteY12" fmla="*/ 5931192 h 6353890"/>
              <a:gd name="connsiteX13" fmla="*/ 1103230 w 3327399"/>
              <a:gd name="connsiteY13" fmla="*/ 5931190 h 6353890"/>
              <a:gd name="connsiteX14" fmla="*/ 227995 w 3327399"/>
              <a:gd name="connsiteY14" fmla="*/ 5930349 h 6353890"/>
              <a:gd name="connsiteX15" fmla="*/ 0 w 3327399"/>
              <a:gd name="connsiteY15" fmla="*/ 5930349 h 6353890"/>
              <a:gd name="connsiteX16" fmla="*/ 0 w 3327399"/>
              <a:gd name="connsiteY16" fmla="*/ 4941958 h 6353890"/>
              <a:gd name="connsiteX17" fmla="*/ 0 w 3327399"/>
              <a:gd name="connsiteY17" fmla="*/ 3459370 h 6353890"/>
              <a:gd name="connsiteX18" fmla="*/ 0 w 3327399"/>
              <a:gd name="connsiteY18" fmla="*/ 3459370 h 6353890"/>
              <a:gd name="connsiteX19" fmla="*/ 0 w 3327399"/>
              <a:gd name="connsiteY19" fmla="*/ 0 h 6353890"/>
              <a:gd name="connsiteX0" fmla="*/ 0 w 3327399"/>
              <a:gd name="connsiteY0" fmla="*/ 0 h 6353890"/>
              <a:gd name="connsiteX1" fmla="*/ 554567 w 3327399"/>
              <a:gd name="connsiteY1" fmla="*/ 0 h 6353890"/>
              <a:gd name="connsiteX2" fmla="*/ 554567 w 3327399"/>
              <a:gd name="connsiteY2" fmla="*/ 0 h 6353890"/>
              <a:gd name="connsiteX3" fmla="*/ 1386416 w 3327399"/>
              <a:gd name="connsiteY3" fmla="*/ 0 h 6353890"/>
              <a:gd name="connsiteX4" fmla="*/ 3327399 w 3327399"/>
              <a:gd name="connsiteY4" fmla="*/ 0 h 6353890"/>
              <a:gd name="connsiteX5" fmla="*/ 3327399 w 3327399"/>
              <a:gd name="connsiteY5" fmla="*/ 3459370 h 6353890"/>
              <a:gd name="connsiteX6" fmla="*/ 3327399 w 3327399"/>
              <a:gd name="connsiteY6" fmla="*/ 3459370 h 6353890"/>
              <a:gd name="connsiteX7" fmla="*/ 3327399 w 3327399"/>
              <a:gd name="connsiteY7" fmla="*/ 4941958 h 6353890"/>
              <a:gd name="connsiteX8" fmla="*/ 3327399 w 3327399"/>
              <a:gd name="connsiteY8" fmla="*/ 5930349 h 6353890"/>
              <a:gd name="connsiteX9" fmla="*/ 2775780 w 3327399"/>
              <a:gd name="connsiteY9" fmla="*/ 5968154 h 6353890"/>
              <a:gd name="connsiteX10" fmla="*/ 2481841 w 3327399"/>
              <a:gd name="connsiteY10" fmla="*/ 6353890 h 6353890"/>
              <a:gd name="connsiteX11" fmla="*/ 2400978 w 3327399"/>
              <a:gd name="connsiteY11" fmla="*/ 5931192 h 6353890"/>
              <a:gd name="connsiteX12" fmla="*/ 1103230 w 3327399"/>
              <a:gd name="connsiteY12" fmla="*/ 5931190 h 6353890"/>
              <a:gd name="connsiteX13" fmla="*/ 227995 w 3327399"/>
              <a:gd name="connsiteY13" fmla="*/ 5930349 h 6353890"/>
              <a:gd name="connsiteX14" fmla="*/ 0 w 3327399"/>
              <a:gd name="connsiteY14" fmla="*/ 5930349 h 6353890"/>
              <a:gd name="connsiteX15" fmla="*/ 0 w 3327399"/>
              <a:gd name="connsiteY15" fmla="*/ 4941958 h 6353890"/>
              <a:gd name="connsiteX16" fmla="*/ 0 w 3327399"/>
              <a:gd name="connsiteY16" fmla="*/ 3459370 h 6353890"/>
              <a:gd name="connsiteX17" fmla="*/ 0 w 3327399"/>
              <a:gd name="connsiteY17" fmla="*/ 3459370 h 6353890"/>
              <a:gd name="connsiteX18" fmla="*/ 0 w 3327399"/>
              <a:gd name="connsiteY18" fmla="*/ 0 h 6353890"/>
              <a:gd name="connsiteX0" fmla="*/ 0 w 3327399"/>
              <a:gd name="connsiteY0" fmla="*/ 0 h 6353890"/>
              <a:gd name="connsiteX1" fmla="*/ 554567 w 3327399"/>
              <a:gd name="connsiteY1" fmla="*/ 0 h 6353890"/>
              <a:gd name="connsiteX2" fmla="*/ 554567 w 3327399"/>
              <a:gd name="connsiteY2" fmla="*/ 0 h 6353890"/>
              <a:gd name="connsiteX3" fmla="*/ 1386416 w 3327399"/>
              <a:gd name="connsiteY3" fmla="*/ 0 h 6353890"/>
              <a:gd name="connsiteX4" fmla="*/ 3327399 w 3327399"/>
              <a:gd name="connsiteY4" fmla="*/ 0 h 6353890"/>
              <a:gd name="connsiteX5" fmla="*/ 3327399 w 3327399"/>
              <a:gd name="connsiteY5" fmla="*/ 3459370 h 6353890"/>
              <a:gd name="connsiteX6" fmla="*/ 3327399 w 3327399"/>
              <a:gd name="connsiteY6" fmla="*/ 3459370 h 6353890"/>
              <a:gd name="connsiteX7" fmla="*/ 3327399 w 3327399"/>
              <a:gd name="connsiteY7" fmla="*/ 4941958 h 6353890"/>
              <a:gd name="connsiteX8" fmla="*/ 3327399 w 3327399"/>
              <a:gd name="connsiteY8" fmla="*/ 5930349 h 6353890"/>
              <a:gd name="connsiteX9" fmla="*/ 3031810 w 3327399"/>
              <a:gd name="connsiteY9" fmla="*/ 5931190 h 6353890"/>
              <a:gd name="connsiteX10" fmla="*/ 2481841 w 3327399"/>
              <a:gd name="connsiteY10" fmla="*/ 6353890 h 6353890"/>
              <a:gd name="connsiteX11" fmla="*/ 2400978 w 3327399"/>
              <a:gd name="connsiteY11" fmla="*/ 5931192 h 6353890"/>
              <a:gd name="connsiteX12" fmla="*/ 1103230 w 3327399"/>
              <a:gd name="connsiteY12" fmla="*/ 5931190 h 6353890"/>
              <a:gd name="connsiteX13" fmla="*/ 227995 w 3327399"/>
              <a:gd name="connsiteY13" fmla="*/ 5930349 h 6353890"/>
              <a:gd name="connsiteX14" fmla="*/ 0 w 3327399"/>
              <a:gd name="connsiteY14" fmla="*/ 5930349 h 6353890"/>
              <a:gd name="connsiteX15" fmla="*/ 0 w 3327399"/>
              <a:gd name="connsiteY15" fmla="*/ 4941958 h 6353890"/>
              <a:gd name="connsiteX16" fmla="*/ 0 w 3327399"/>
              <a:gd name="connsiteY16" fmla="*/ 3459370 h 6353890"/>
              <a:gd name="connsiteX17" fmla="*/ 0 w 3327399"/>
              <a:gd name="connsiteY17" fmla="*/ 3459370 h 6353890"/>
              <a:gd name="connsiteX18" fmla="*/ 0 w 3327399"/>
              <a:gd name="connsiteY18" fmla="*/ 0 h 6353890"/>
              <a:gd name="connsiteX0" fmla="*/ 0 w 3327399"/>
              <a:gd name="connsiteY0" fmla="*/ 0 h 6335408"/>
              <a:gd name="connsiteX1" fmla="*/ 554567 w 3327399"/>
              <a:gd name="connsiteY1" fmla="*/ 0 h 6335408"/>
              <a:gd name="connsiteX2" fmla="*/ 554567 w 3327399"/>
              <a:gd name="connsiteY2" fmla="*/ 0 h 6335408"/>
              <a:gd name="connsiteX3" fmla="*/ 1386416 w 3327399"/>
              <a:gd name="connsiteY3" fmla="*/ 0 h 6335408"/>
              <a:gd name="connsiteX4" fmla="*/ 3327399 w 3327399"/>
              <a:gd name="connsiteY4" fmla="*/ 0 h 6335408"/>
              <a:gd name="connsiteX5" fmla="*/ 3327399 w 3327399"/>
              <a:gd name="connsiteY5" fmla="*/ 3459370 h 6335408"/>
              <a:gd name="connsiteX6" fmla="*/ 3327399 w 3327399"/>
              <a:gd name="connsiteY6" fmla="*/ 3459370 h 6335408"/>
              <a:gd name="connsiteX7" fmla="*/ 3327399 w 3327399"/>
              <a:gd name="connsiteY7" fmla="*/ 4941958 h 6335408"/>
              <a:gd name="connsiteX8" fmla="*/ 3327399 w 3327399"/>
              <a:gd name="connsiteY8" fmla="*/ 5930349 h 6335408"/>
              <a:gd name="connsiteX9" fmla="*/ 3031810 w 3327399"/>
              <a:gd name="connsiteY9" fmla="*/ 5931190 h 6335408"/>
              <a:gd name="connsiteX10" fmla="*/ 3012522 w 3327399"/>
              <a:gd name="connsiteY10" fmla="*/ 6335408 h 6335408"/>
              <a:gd name="connsiteX11" fmla="*/ 2400978 w 3327399"/>
              <a:gd name="connsiteY11" fmla="*/ 5931192 h 6335408"/>
              <a:gd name="connsiteX12" fmla="*/ 1103230 w 3327399"/>
              <a:gd name="connsiteY12" fmla="*/ 5931190 h 6335408"/>
              <a:gd name="connsiteX13" fmla="*/ 227995 w 3327399"/>
              <a:gd name="connsiteY13" fmla="*/ 5930349 h 6335408"/>
              <a:gd name="connsiteX14" fmla="*/ 0 w 3327399"/>
              <a:gd name="connsiteY14" fmla="*/ 5930349 h 6335408"/>
              <a:gd name="connsiteX15" fmla="*/ 0 w 3327399"/>
              <a:gd name="connsiteY15" fmla="*/ 4941958 h 6335408"/>
              <a:gd name="connsiteX16" fmla="*/ 0 w 3327399"/>
              <a:gd name="connsiteY16" fmla="*/ 3459370 h 6335408"/>
              <a:gd name="connsiteX17" fmla="*/ 0 w 3327399"/>
              <a:gd name="connsiteY17" fmla="*/ 3459370 h 6335408"/>
              <a:gd name="connsiteX18" fmla="*/ 0 w 3327399"/>
              <a:gd name="connsiteY18" fmla="*/ 0 h 6335408"/>
              <a:gd name="connsiteX0" fmla="*/ 0 w 3327399"/>
              <a:gd name="connsiteY0" fmla="*/ 0 h 6335408"/>
              <a:gd name="connsiteX1" fmla="*/ 554567 w 3327399"/>
              <a:gd name="connsiteY1" fmla="*/ 0 h 6335408"/>
              <a:gd name="connsiteX2" fmla="*/ 554567 w 3327399"/>
              <a:gd name="connsiteY2" fmla="*/ 0 h 6335408"/>
              <a:gd name="connsiteX3" fmla="*/ 1386416 w 3327399"/>
              <a:gd name="connsiteY3" fmla="*/ 0 h 6335408"/>
              <a:gd name="connsiteX4" fmla="*/ 3327399 w 3327399"/>
              <a:gd name="connsiteY4" fmla="*/ 0 h 6335408"/>
              <a:gd name="connsiteX5" fmla="*/ 3327399 w 3327399"/>
              <a:gd name="connsiteY5" fmla="*/ 3459370 h 6335408"/>
              <a:gd name="connsiteX6" fmla="*/ 3327399 w 3327399"/>
              <a:gd name="connsiteY6" fmla="*/ 3459370 h 6335408"/>
              <a:gd name="connsiteX7" fmla="*/ 3327399 w 3327399"/>
              <a:gd name="connsiteY7" fmla="*/ 4941958 h 6335408"/>
              <a:gd name="connsiteX8" fmla="*/ 3327399 w 3327399"/>
              <a:gd name="connsiteY8" fmla="*/ 5930349 h 6335408"/>
              <a:gd name="connsiteX9" fmla="*/ 3031810 w 3327399"/>
              <a:gd name="connsiteY9" fmla="*/ 5931190 h 6335408"/>
              <a:gd name="connsiteX10" fmla="*/ 3012522 w 3327399"/>
              <a:gd name="connsiteY10" fmla="*/ 6335408 h 6335408"/>
              <a:gd name="connsiteX11" fmla="*/ 2801316 w 3327399"/>
              <a:gd name="connsiteY11" fmla="*/ 5911281 h 6335408"/>
              <a:gd name="connsiteX12" fmla="*/ 1103230 w 3327399"/>
              <a:gd name="connsiteY12" fmla="*/ 5931190 h 6335408"/>
              <a:gd name="connsiteX13" fmla="*/ 227995 w 3327399"/>
              <a:gd name="connsiteY13" fmla="*/ 5930349 h 6335408"/>
              <a:gd name="connsiteX14" fmla="*/ 0 w 3327399"/>
              <a:gd name="connsiteY14" fmla="*/ 5930349 h 6335408"/>
              <a:gd name="connsiteX15" fmla="*/ 0 w 3327399"/>
              <a:gd name="connsiteY15" fmla="*/ 4941958 h 6335408"/>
              <a:gd name="connsiteX16" fmla="*/ 0 w 3327399"/>
              <a:gd name="connsiteY16" fmla="*/ 3459370 h 6335408"/>
              <a:gd name="connsiteX17" fmla="*/ 0 w 3327399"/>
              <a:gd name="connsiteY17" fmla="*/ 3459370 h 6335408"/>
              <a:gd name="connsiteX18" fmla="*/ 0 w 3327399"/>
              <a:gd name="connsiteY18" fmla="*/ 0 h 6335408"/>
              <a:gd name="connsiteX0" fmla="*/ 0 w 3327399"/>
              <a:gd name="connsiteY0" fmla="*/ 0 h 6335408"/>
              <a:gd name="connsiteX1" fmla="*/ 554567 w 3327399"/>
              <a:gd name="connsiteY1" fmla="*/ 0 h 6335408"/>
              <a:gd name="connsiteX2" fmla="*/ 554567 w 3327399"/>
              <a:gd name="connsiteY2" fmla="*/ 0 h 6335408"/>
              <a:gd name="connsiteX3" fmla="*/ 1386416 w 3327399"/>
              <a:gd name="connsiteY3" fmla="*/ 0 h 6335408"/>
              <a:gd name="connsiteX4" fmla="*/ 3327399 w 3327399"/>
              <a:gd name="connsiteY4" fmla="*/ 0 h 6335408"/>
              <a:gd name="connsiteX5" fmla="*/ 3327399 w 3327399"/>
              <a:gd name="connsiteY5" fmla="*/ 3459370 h 6335408"/>
              <a:gd name="connsiteX6" fmla="*/ 3327399 w 3327399"/>
              <a:gd name="connsiteY6" fmla="*/ 3459370 h 6335408"/>
              <a:gd name="connsiteX7" fmla="*/ 3327399 w 3327399"/>
              <a:gd name="connsiteY7" fmla="*/ 4941958 h 6335408"/>
              <a:gd name="connsiteX8" fmla="*/ 3327399 w 3327399"/>
              <a:gd name="connsiteY8" fmla="*/ 5930349 h 6335408"/>
              <a:gd name="connsiteX9" fmla="*/ 3031810 w 3327399"/>
              <a:gd name="connsiteY9" fmla="*/ 5931190 h 6335408"/>
              <a:gd name="connsiteX10" fmla="*/ 3012522 w 3327399"/>
              <a:gd name="connsiteY10" fmla="*/ 6335408 h 6335408"/>
              <a:gd name="connsiteX11" fmla="*/ 2066335 w 3327399"/>
              <a:gd name="connsiteY11" fmla="*/ 5886194 h 6335408"/>
              <a:gd name="connsiteX12" fmla="*/ 1103230 w 3327399"/>
              <a:gd name="connsiteY12" fmla="*/ 5931190 h 6335408"/>
              <a:gd name="connsiteX13" fmla="*/ 227995 w 3327399"/>
              <a:gd name="connsiteY13" fmla="*/ 5930349 h 6335408"/>
              <a:gd name="connsiteX14" fmla="*/ 0 w 3327399"/>
              <a:gd name="connsiteY14" fmla="*/ 5930349 h 6335408"/>
              <a:gd name="connsiteX15" fmla="*/ 0 w 3327399"/>
              <a:gd name="connsiteY15" fmla="*/ 4941958 h 6335408"/>
              <a:gd name="connsiteX16" fmla="*/ 0 w 3327399"/>
              <a:gd name="connsiteY16" fmla="*/ 3459370 h 6335408"/>
              <a:gd name="connsiteX17" fmla="*/ 0 w 3327399"/>
              <a:gd name="connsiteY17" fmla="*/ 3459370 h 6335408"/>
              <a:gd name="connsiteX18" fmla="*/ 0 w 3327399"/>
              <a:gd name="connsiteY18" fmla="*/ 0 h 6335408"/>
              <a:gd name="connsiteX0" fmla="*/ 0 w 3327399"/>
              <a:gd name="connsiteY0" fmla="*/ 0 h 5931190"/>
              <a:gd name="connsiteX1" fmla="*/ 554567 w 3327399"/>
              <a:gd name="connsiteY1" fmla="*/ 0 h 5931190"/>
              <a:gd name="connsiteX2" fmla="*/ 554567 w 3327399"/>
              <a:gd name="connsiteY2" fmla="*/ 0 h 5931190"/>
              <a:gd name="connsiteX3" fmla="*/ 1386416 w 3327399"/>
              <a:gd name="connsiteY3" fmla="*/ 0 h 5931190"/>
              <a:gd name="connsiteX4" fmla="*/ 3327399 w 3327399"/>
              <a:gd name="connsiteY4" fmla="*/ 0 h 5931190"/>
              <a:gd name="connsiteX5" fmla="*/ 3327399 w 3327399"/>
              <a:gd name="connsiteY5" fmla="*/ 3459370 h 5931190"/>
              <a:gd name="connsiteX6" fmla="*/ 3327399 w 3327399"/>
              <a:gd name="connsiteY6" fmla="*/ 3459370 h 5931190"/>
              <a:gd name="connsiteX7" fmla="*/ 3327399 w 3327399"/>
              <a:gd name="connsiteY7" fmla="*/ 4941958 h 5931190"/>
              <a:gd name="connsiteX8" fmla="*/ 3327399 w 3327399"/>
              <a:gd name="connsiteY8" fmla="*/ 5930349 h 5931190"/>
              <a:gd name="connsiteX9" fmla="*/ 3031810 w 3327399"/>
              <a:gd name="connsiteY9" fmla="*/ 5931190 h 5931190"/>
              <a:gd name="connsiteX10" fmla="*/ 2418444 w 3327399"/>
              <a:gd name="connsiteY10" fmla="*/ 5908928 h 5931190"/>
              <a:gd name="connsiteX11" fmla="*/ 2066335 w 3327399"/>
              <a:gd name="connsiteY11" fmla="*/ 5886194 h 5931190"/>
              <a:gd name="connsiteX12" fmla="*/ 1103230 w 3327399"/>
              <a:gd name="connsiteY12" fmla="*/ 5931190 h 5931190"/>
              <a:gd name="connsiteX13" fmla="*/ 227995 w 3327399"/>
              <a:gd name="connsiteY13" fmla="*/ 5930349 h 5931190"/>
              <a:gd name="connsiteX14" fmla="*/ 0 w 3327399"/>
              <a:gd name="connsiteY14" fmla="*/ 5930349 h 5931190"/>
              <a:gd name="connsiteX15" fmla="*/ 0 w 3327399"/>
              <a:gd name="connsiteY15" fmla="*/ 4941958 h 5931190"/>
              <a:gd name="connsiteX16" fmla="*/ 0 w 3327399"/>
              <a:gd name="connsiteY16" fmla="*/ 3459370 h 5931190"/>
              <a:gd name="connsiteX17" fmla="*/ 0 w 3327399"/>
              <a:gd name="connsiteY17" fmla="*/ 3459370 h 5931190"/>
              <a:gd name="connsiteX18" fmla="*/ 0 w 3327399"/>
              <a:gd name="connsiteY18" fmla="*/ 0 h 5931190"/>
              <a:gd name="connsiteX0" fmla="*/ 0 w 3327399"/>
              <a:gd name="connsiteY0" fmla="*/ 0 h 5931190"/>
              <a:gd name="connsiteX1" fmla="*/ 554567 w 3327399"/>
              <a:gd name="connsiteY1" fmla="*/ 0 h 5931190"/>
              <a:gd name="connsiteX2" fmla="*/ 554567 w 3327399"/>
              <a:gd name="connsiteY2" fmla="*/ 0 h 5931190"/>
              <a:gd name="connsiteX3" fmla="*/ 1386416 w 3327399"/>
              <a:gd name="connsiteY3" fmla="*/ 0 h 5931190"/>
              <a:gd name="connsiteX4" fmla="*/ 3327399 w 3327399"/>
              <a:gd name="connsiteY4" fmla="*/ 0 h 5931190"/>
              <a:gd name="connsiteX5" fmla="*/ 3327399 w 3327399"/>
              <a:gd name="connsiteY5" fmla="*/ 3459370 h 5931190"/>
              <a:gd name="connsiteX6" fmla="*/ 3327399 w 3327399"/>
              <a:gd name="connsiteY6" fmla="*/ 3459370 h 5931190"/>
              <a:gd name="connsiteX7" fmla="*/ 3327399 w 3327399"/>
              <a:gd name="connsiteY7" fmla="*/ 4941958 h 5931190"/>
              <a:gd name="connsiteX8" fmla="*/ 3327399 w 3327399"/>
              <a:gd name="connsiteY8" fmla="*/ 5930349 h 5931190"/>
              <a:gd name="connsiteX9" fmla="*/ 2559594 w 3327399"/>
              <a:gd name="connsiteY9" fmla="*/ 5906103 h 5931190"/>
              <a:gd name="connsiteX10" fmla="*/ 2418444 w 3327399"/>
              <a:gd name="connsiteY10" fmla="*/ 5908928 h 5931190"/>
              <a:gd name="connsiteX11" fmla="*/ 2066335 w 3327399"/>
              <a:gd name="connsiteY11" fmla="*/ 5886194 h 5931190"/>
              <a:gd name="connsiteX12" fmla="*/ 1103230 w 3327399"/>
              <a:gd name="connsiteY12" fmla="*/ 5931190 h 5931190"/>
              <a:gd name="connsiteX13" fmla="*/ 227995 w 3327399"/>
              <a:gd name="connsiteY13" fmla="*/ 5930349 h 5931190"/>
              <a:gd name="connsiteX14" fmla="*/ 0 w 3327399"/>
              <a:gd name="connsiteY14" fmla="*/ 5930349 h 5931190"/>
              <a:gd name="connsiteX15" fmla="*/ 0 w 3327399"/>
              <a:gd name="connsiteY15" fmla="*/ 4941958 h 5931190"/>
              <a:gd name="connsiteX16" fmla="*/ 0 w 3327399"/>
              <a:gd name="connsiteY16" fmla="*/ 3459370 h 5931190"/>
              <a:gd name="connsiteX17" fmla="*/ 0 w 3327399"/>
              <a:gd name="connsiteY17" fmla="*/ 3459370 h 5931190"/>
              <a:gd name="connsiteX18" fmla="*/ 0 w 3327399"/>
              <a:gd name="connsiteY18" fmla="*/ 0 h 5931190"/>
              <a:gd name="connsiteX0" fmla="*/ 0 w 3327399"/>
              <a:gd name="connsiteY0" fmla="*/ 0 h 6736798"/>
              <a:gd name="connsiteX1" fmla="*/ 554567 w 3327399"/>
              <a:gd name="connsiteY1" fmla="*/ 0 h 6736798"/>
              <a:gd name="connsiteX2" fmla="*/ 554567 w 3327399"/>
              <a:gd name="connsiteY2" fmla="*/ 0 h 6736798"/>
              <a:gd name="connsiteX3" fmla="*/ 1386416 w 3327399"/>
              <a:gd name="connsiteY3" fmla="*/ 0 h 6736798"/>
              <a:gd name="connsiteX4" fmla="*/ 3327399 w 3327399"/>
              <a:gd name="connsiteY4" fmla="*/ 0 h 6736798"/>
              <a:gd name="connsiteX5" fmla="*/ 3327399 w 3327399"/>
              <a:gd name="connsiteY5" fmla="*/ 3459370 h 6736798"/>
              <a:gd name="connsiteX6" fmla="*/ 3327399 w 3327399"/>
              <a:gd name="connsiteY6" fmla="*/ 3459370 h 6736798"/>
              <a:gd name="connsiteX7" fmla="*/ 3327399 w 3327399"/>
              <a:gd name="connsiteY7" fmla="*/ 4941958 h 6736798"/>
              <a:gd name="connsiteX8" fmla="*/ 3327399 w 3327399"/>
              <a:gd name="connsiteY8" fmla="*/ 5930349 h 6736798"/>
              <a:gd name="connsiteX9" fmla="*/ 2559594 w 3327399"/>
              <a:gd name="connsiteY9" fmla="*/ 5906103 h 6736798"/>
              <a:gd name="connsiteX10" fmla="*/ 2365129 w 3327399"/>
              <a:gd name="connsiteY10" fmla="*/ 6736798 h 6736798"/>
              <a:gd name="connsiteX11" fmla="*/ 2066335 w 3327399"/>
              <a:gd name="connsiteY11" fmla="*/ 5886194 h 6736798"/>
              <a:gd name="connsiteX12" fmla="*/ 1103230 w 3327399"/>
              <a:gd name="connsiteY12" fmla="*/ 5931190 h 6736798"/>
              <a:gd name="connsiteX13" fmla="*/ 227995 w 3327399"/>
              <a:gd name="connsiteY13" fmla="*/ 5930349 h 6736798"/>
              <a:gd name="connsiteX14" fmla="*/ 0 w 3327399"/>
              <a:gd name="connsiteY14" fmla="*/ 5930349 h 6736798"/>
              <a:gd name="connsiteX15" fmla="*/ 0 w 3327399"/>
              <a:gd name="connsiteY15" fmla="*/ 4941958 h 6736798"/>
              <a:gd name="connsiteX16" fmla="*/ 0 w 3327399"/>
              <a:gd name="connsiteY16" fmla="*/ 3459370 h 6736798"/>
              <a:gd name="connsiteX17" fmla="*/ 0 w 3327399"/>
              <a:gd name="connsiteY17" fmla="*/ 3459370 h 6736798"/>
              <a:gd name="connsiteX18" fmla="*/ 0 w 3327399"/>
              <a:gd name="connsiteY18" fmla="*/ 0 h 6736798"/>
              <a:gd name="connsiteX0" fmla="*/ 0 w 3327399"/>
              <a:gd name="connsiteY0" fmla="*/ 0 h 6736798"/>
              <a:gd name="connsiteX1" fmla="*/ 554567 w 3327399"/>
              <a:gd name="connsiteY1" fmla="*/ 0 h 6736798"/>
              <a:gd name="connsiteX2" fmla="*/ 554567 w 3327399"/>
              <a:gd name="connsiteY2" fmla="*/ 0 h 6736798"/>
              <a:gd name="connsiteX3" fmla="*/ 1386416 w 3327399"/>
              <a:gd name="connsiteY3" fmla="*/ 0 h 6736798"/>
              <a:gd name="connsiteX4" fmla="*/ 3327399 w 3327399"/>
              <a:gd name="connsiteY4" fmla="*/ 0 h 6736798"/>
              <a:gd name="connsiteX5" fmla="*/ 3327399 w 3327399"/>
              <a:gd name="connsiteY5" fmla="*/ 3459370 h 6736798"/>
              <a:gd name="connsiteX6" fmla="*/ 3327399 w 3327399"/>
              <a:gd name="connsiteY6" fmla="*/ 3459370 h 6736798"/>
              <a:gd name="connsiteX7" fmla="*/ 3327399 w 3327399"/>
              <a:gd name="connsiteY7" fmla="*/ 4941958 h 6736798"/>
              <a:gd name="connsiteX8" fmla="*/ 3327399 w 3327399"/>
              <a:gd name="connsiteY8" fmla="*/ 5930349 h 6736798"/>
              <a:gd name="connsiteX9" fmla="*/ 2559594 w 3327399"/>
              <a:gd name="connsiteY9" fmla="*/ 5906103 h 6736798"/>
              <a:gd name="connsiteX10" fmla="*/ 2365129 w 3327399"/>
              <a:gd name="connsiteY10" fmla="*/ 6736798 h 6736798"/>
              <a:gd name="connsiteX11" fmla="*/ 2275786 w 3327399"/>
              <a:gd name="connsiteY11" fmla="*/ 5961453 h 6736798"/>
              <a:gd name="connsiteX12" fmla="*/ 1103230 w 3327399"/>
              <a:gd name="connsiteY12" fmla="*/ 5931190 h 6736798"/>
              <a:gd name="connsiteX13" fmla="*/ 227995 w 3327399"/>
              <a:gd name="connsiteY13" fmla="*/ 5930349 h 6736798"/>
              <a:gd name="connsiteX14" fmla="*/ 0 w 3327399"/>
              <a:gd name="connsiteY14" fmla="*/ 5930349 h 6736798"/>
              <a:gd name="connsiteX15" fmla="*/ 0 w 3327399"/>
              <a:gd name="connsiteY15" fmla="*/ 4941958 h 6736798"/>
              <a:gd name="connsiteX16" fmla="*/ 0 w 3327399"/>
              <a:gd name="connsiteY16" fmla="*/ 3459370 h 6736798"/>
              <a:gd name="connsiteX17" fmla="*/ 0 w 3327399"/>
              <a:gd name="connsiteY17" fmla="*/ 3459370 h 6736798"/>
              <a:gd name="connsiteX18" fmla="*/ 0 w 3327399"/>
              <a:gd name="connsiteY18" fmla="*/ 0 h 6736798"/>
              <a:gd name="connsiteX0" fmla="*/ 0 w 3327399"/>
              <a:gd name="connsiteY0" fmla="*/ 0 h 5961453"/>
              <a:gd name="connsiteX1" fmla="*/ 554567 w 3327399"/>
              <a:gd name="connsiteY1" fmla="*/ 0 h 5961453"/>
              <a:gd name="connsiteX2" fmla="*/ 554567 w 3327399"/>
              <a:gd name="connsiteY2" fmla="*/ 0 h 5961453"/>
              <a:gd name="connsiteX3" fmla="*/ 1386416 w 3327399"/>
              <a:gd name="connsiteY3" fmla="*/ 0 h 5961453"/>
              <a:gd name="connsiteX4" fmla="*/ 3327399 w 3327399"/>
              <a:gd name="connsiteY4" fmla="*/ 0 h 5961453"/>
              <a:gd name="connsiteX5" fmla="*/ 3327399 w 3327399"/>
              <a:gd name="connsiteY5" fmla="*/ 3459370 h 5961453"/>
              <a:gd name="connsiteX6" fmla="*/ 3327399 w 3327399"/>
              <a:gd name="connsiteY6" fmla="*/ 3459370 h 5961453"/>
              <a:gd name="connsiteX7" fmla="*/ 3327399 w 3327399"/>
              <a:gd name="connsiteY7" fmla="*/ 4941958 h 5961453"/>
              <a:gd name="connsiteX8" fmla="*/ 3327399 w 3327399"/>
              <a:gd name="connsiteY8" fmla="*/ 5930349 h 5961453"/>
              <a:gd name="connsiteX9" fmla="*/ 2559594 w 3327399"/>
              <a:gd name="connsiteY9" fmla="*/ 5906103 h 5961453"/>
              <a:gd name="connsiteX10" fmla="*/ 2275786 w 3327399"/>
              <a:gd name="connsiteY10" fmla="*/ 5961453 h 5961453"/>
              <a:gd name="connsiteX11" fmla="*/ 1103230 w 3327399"/>
              <a:gd name="connsiteY11" fmla="*/ 5931190 h 5961453"/>
              <a:gd name="connsiteX12" fmla="*/ 227995 w 3327399"/>
              <a:gd name="connsiteY12" fmla="*/ 5930349 h 5961453"/>
              <a:gd name="connsiteX13" fmla="*/ 0 w 3327399"/>
              <a:gd name="connsiteY13" fmla="*/ 5930349 h 5961453"/>
              <a:gd name="connsiteX14" fmla="*/ 0 w 3327399"/>
              <a:gd name="connsiteY14" fmla="*/ 4941958 h 5961453"/>
              <a:gd name="connsiteX15" fmla="*/ 0 w 3327399"/>
              <a:gd name="connsiteY15" fmla="*/ 3459370 h 5961453"/>
              <a:gd name="connsiteX16" fmla="*/ 0 w 3327399"/>
              <a:gd name="connsiteY16" fmla="*/ 3459370 h 5961453"/>
              <a:gd name="connsiteX17" fmla="*/ 0 w 3327399"/>
              <a:gd name="connsiteY17" fmla="*/ 0 h 5961453"/>
              <a:gd name="connsiteX0" fmla="*/ 0 w 3327399"/>
              <a:gd name="connsiteY0" fmla="*/ 0 h 5931189"/>
              <a:gd name="connsiteX1" fmla="*/ 554567 w 3327399"/>
              <a:gd name="connsiteY1" fmla="*/ 0 h 5931189"/>
              <a:gd name="connsiteX2" fmla="*/ 554567 w 3327399"/>
              <a:gd name="connsiteY2" fmla="*/ 0 h 5931189"/>
              <a:gd name="connsiteX3" fmla="*/ 1386416 w 3327399"/>
              <a:gd name="connsiteY3" fmla="*/ 0 h 5931189"/>
              <a:gd name="connsiteX4" fmla="*/ 3327399 w 3327399"/>
              <a:gd name="connsiteY4" fmla="*/ 0 h 5931189"/>
              <a:gd name="connsiteX5" fmla="*/ 3327399 w 3327399"/>
              <a:gd name="connsiteY5" fmla="*/ 3459370 h 5931189"/>
              <a:gd name="connsiteX6" fmla="*/ 3327399 w 3327399"/>
              <a:gd name="connsiteY6" fmla="*/ 3459370 h 5931189"/>
              <a:gd name="connsiteX7" fmla="*/ 3327399 w 3327399"/>
              <a:gd name="connsiteY7" fmla="*/ 4941958 h 5931189"/>
              <a:gd name="connsiteX8" fmla="*/ 3327399 w 3327399"/>
              <a:gd name="connsiteY8" fmla="*/ 5930349 h 5931189"/>
              <a:gd name="connsiteX9" fmla="*/ 2559594 w 3327399"/>
              <a:gd name="connsiteY9" fmla="*/ 5906103 h 5931189"/>
              <a:gd name="connsiteX10" fmla="*/ 1103230 w 3327399"/>
              <a:gd name="connsiteY10" fmla="*/ 5931190 h 5931189"/>
              <a:gd name="connsiteX11" fmla="*/ 227995 w 3327399"/>
              <a:gd name="connsiteY11" fmla="*/ 5930349 h 5931189"/>
              <a:gd name="connsiteX12" fmla="*/ 0 w 3327399"/>
              <a:gd name="connsiteY12" fmla="*/ 5930349 h 5931189"/>
              <a:gd name="connsiteX13" fmla="*/ 0 w 3327399"/>
              <a:gd name="connsiteY13" fmla="*/ 4941958 h 5931189"/>
              <a:gd name="connsiteX14" fmla="*/ 0 w 3327399"/>
              <a:gd name="connsiteY14" fmla="*/ 3459370 h 5931189"/>
              <a:gd name="connsiteX15" fmla="*/ 0 w 3327399"/>
              <a:gd name="connsiteY15" fmla="*/ 3459370 h 5931189"/>
              <a:gd name="connsiteX16" fmla="*/ 0 w 3327399"/>
              <a:gd name="connsiteY16" fmla="*/ 0 h 5931189"/>
              <a:gd name="connsiteX0" fmla="*/ 0 w 3327399"/>
              <a:gd name="connsiteY0" fmla="*/ 0 h 5931189"/>
              <a:gd name="connsiteX1" fmla="*/ 554567 w 3327399"/>
              <a:gd name="connsiteY1" fmla="*/ 0 h 5931189"/>
              <a:gd name="connsiteX2" fmla="*/ 554567 w 3327399"/>
              <a:gd name="connsiteY2" fmla="*/ 0 h 5931189"/>
              <a:gd name="connsiteX3" fmla="*/ 1386416 w 3327399"/>
              <a:gd name="connsiteY3" fmla="*/ 0 h 5931189"/>
              <a:gd name="connsiteX4" fmla="*/ 3327399 w 3327399"/>
              <a:gd name="connsiteY4" fmla="*/ 0 h 5931189"/>
              <a:gd name="connsiteX5" fmla="*/ 3327399 w 3327399"/>
              <a:gd name="connsiteY5" fmla="*/ 3459370 h 5931189"/>
              <a:gd name="connsiteX6" fmla="*/ 3327399 w 3327399"/>
              <a:gd name="connsiteY6" fmla="*/ 3459370 h 5931189"/>
              <a:gd name="connsiteX7" fmla="*/ 3327399 w 3327399"/>
              <a:gd name="connsiteY7" fmla="*/ 4941958 h 5931189"/>
              <a:gd name="connsiteX8" fmla="*/ 3327399 w 3327399"/>
              <a:gd name="connsiteY8" fmla="*/ 5930349 h 5931189"/>
              <a:gd name="connsiteX9" fmla="*/ 1103230 w 3327399"/>
              <a:gd name="connsiteY9" fmla="*/ 5931190 h 5931189"/>
              <a:gd name="connsiteX10" fmla="*/ 227995 w 3327399"/>
              <a:gd name="connsiteY10" fmla="*/ 5930349 h 5931189"/>
              <a:gd name="connsiteX11" fmla="*/ 0 w 3327399"/>
              <a:gd name="connsiteY11" fmla="*/ 5930349 h 5931189"/>
              <a:gd name="connsiteX12" fmla="*/ 0 w 3327399"/>
              <a:gd name="connsiteY12" fmla="*/ 4941958 h 5931189"/>
              <a:gd name="connsiteX13" fmla="*/ 0 w 3327399"/>
              <a:gd name="connsiteY13" fmla="*/ 3459370 h 5931189"/>
              <a:gd name="connsiteX14" fmla="*/ 0 w 3327399"/>
              <a:gd name="connsiteY14" fmla="*/ 3459370 h 5931189"/>
              <a:gd name="connsiteX15" fmla="*/ 0 w 3327399"/>
              <a:gd name="connsiteY15" fmla="*/ 0 h 5931189"/>
              <a:gd name="connsiteX0" fmla="*/ 0 w 3327399"/>
              <a:gd name="connsiteY0" fmla="*/ 0 h 5930349"/>
              <a:gd name="connsiteX1" fmla="*/ 554567 w 3327399"/>
              <a:gd name="connsiteY1" fmla="*/ 0 h 5930349"/>
              <a:gd name="connsiteX2" fmla="*/ 554567 w 3327399"/>
              <a:gd name="connsiteY2" fmla="*/ 0 h 5930349"/>
              <a:gd name="connsiteX3" fmla="*/ 1386416 w 3327399"/>
              <a:gd name="connsiteY3" fmla="*/ 0 h 5930349"/>
              <a:gd name="connsiteX4" fmla="*/ 3327399 w 3327399"/>
              <a:gd name="connsiteY4" fmla="*/ 0 h 5930349"/>
              <a:gd name="connsiteX5" fmla="*/ 3327399 w 3327399"/>
              <a:gd name="connsiteY5" fmla="*/ 3459370 h 5930349"/>
              <a:gd name="connsiteX6" fmla="*/ 3327399 w 3327399"/>
              <a:gd name="connsiteY6" fmla="*/ 3459370 h 5930349"/>
              <a:gd name="connsiteX7" fmla="*/ 3327399 w 3327399"/>
              <a:gd name="connsiteY7" fmla="*/ 4941958 h 5930349"/>
              <a:gd name="connsiteX8" fmla="*/ 3327399 w 3327399"/>
              <a:gd name="connsiteY8" fmla="*/ 5930349 h 5930349"/>
              <a:gd name="connsiteX9" fmla="*/ 227995 w 3327399"/>
              <a:gd name="connsiteY9" fmla="*/ 5930349 h 5930349"/>
              <a:gd name="connsiteX10" fmla="*/ 0 w 3327399"/>
              <a:gd name="connsiteY10" fmla="*/ 5930349 h 5930349"/>
              <a:gd name="connsiteX11" fmla="*/ 0 w 3327399"/>
              <a:gd name="connsiteY11" fmla="*/ 4941958 h 5930349"/>
              <a:gd name="connsiteX12" fmla="*/ 0 w 3327399"/>
              <a:gd name="connsiteY12" fmla="*/ 3459370 h 5930349"/>
              <a:gd name="connsiteX13" fmla="*/ 0 w 3327399"/>
              <a:gd name="connsiteY13" fmla="*/ 3459370 h 5930349"/>
              <a:gd name="connsiteX14" fmla="*/ 0 w 3327399"/>
              <a:gd name="connsiteY14" fmla="*/ 0 h 5930349"/>
              <a:gd name="connsiteX0" fmla="*/ 0 w 3327399"/>
              <a:gd name="connsiteY0" fmla="*/ 0 h 5930349"/>
              <a:gd name="connsiteX1" fmla="*/ 554567 w 3327399"/>
              <a:gd name="connsiteY1" fmla="*/ 0 h 5930349"/>
              <a:gd name="connsiteX2" fmla="*/ 554567 w 3327399"/>
              <a:gd name="connsiteY2" fmla="*/ 0 h 5930349"/>
              <a:gd name="connsiteX3" fmla="*/ 1386416 w 3327399"/>
              <a:gd name="connsiteY3" fmla="*/ 0 h 5930349"/>
              <a:gd name="connsiteX4" fmla="*/ 3327399 w 3327399"/>
              <a:gd name="connsiteY4" fmla="*/ 0 h 5930349"/>
              <a:gd name="connsiteX5" fmla="*/ 3327399 w 3327399"/>
              <a:gd name="connsiteY5" fmla="*/ 3459370 h 5930349"/>
              <a:gd name="connsiteX6" fmla="*/ 3327399 w 3327399"/>
              <a:gd name="connsiteY6" fmla="*/ 3459370 h 5930349"/>
              <a:gd name="connsiteX7" fmla="*/ 3327399 w 3327399"/>
              <a:gd name="connsiteY7" fmla="*/ 4941958 h 5930349"/>
              <a:gd name="connsiteX8" fmla="*/ 3327399 w 3327399"/>
              <a:gd name="connsiteY8" fmla="*/ 5930349 h 5930349"/>
              <a:gd name="connsiteX9" fmla="*/ 0 w 3327399"/>
              <a:gd name="connsiteY9" fmla="*/ 5930349 h 5930349"/>
              <a:gd name="connsiteX10" fmla="*/ 0 w 3327399"/>
              <a:gd name="connsiteY10" fmla="*/ 4941958 h 5930349"/>
              <a:gd name="connsiteX11" fmla="*/ 0 w 3327399"/>
              <a:gd name="connsiteY11" fmla="*/ 3459370 h 5930349"/>
              <a:gd name="connsiteX12" fmla="*/ 0 w 3327399"/>
              <a:gd name="connsiteY12" fmla="*/ 3459370 h 5930349"/>
              <a:gd name="connsiteX13" fmla="*/ 0 w 3327399"/>
              <a:gd name="connsiteY13" fmla="*/ 0 h 5930349"/>
              <a:gd name="connsiteX0" fmla="*/ 0 w 3327399"/>
              <a:gd name="connsiteY0" fmla="*/ 0 h 5930349"/>
              <a:gd name="connsiteX1" fmla="*/ 554567 w 3327399"/>
              <a:gd name="connsiteY1" fmla="*/ 0 h 5930349"/>
              <a:gd name="connsiteX2" fmla="*/ 1386416 w 3327399"/>
              <a:gd name="connsiteY2" fmla="*/ 0 h 5930349"/>
              <a:gd name="connsiteX3" fmla="*/ 3327399 w 3327399"/>
              <a:gd name="connsiteY3" fmla="*/ 0 h 5930349"/>
              <a:gd name="connsiteX4" fmla="*/ 3327399 w 3327399"/>
              <a:gd name="connsiteY4" fmla="*/ 3459370 h 5930349"/>
              <a:gd name="connsiteX5" fmla="*/ 3327399 w 3327399"/>
              <a:gd name="connsiteY5" fmla="*/ 3459370 h 5930349"/>
              <a:gd name="connsiteX6" fmla="*/ 3327399 w 3327399"/>
              <a:gd name="connsiteY6" fmla="*/ 4941958 h 5930349"/>
              <a:gd name="connsiteX7" fmla="*/ 3327399 w 3327399"/>
              <a:gd name="connsiteY7" fmla="*/ 5930349 h 5930349"/>
              <a:gd name="connsiteX8" fmla="*/ 0 w 3327399"/>
              <a:gd name="connsiteY8" fmla="*/ 5930349 h 5930349"/>
              <a:gd name="connsiteX9" fmla="*/ 0 w 3327399"/>
              <a:gd name="connsiteY9" fmla="*/ 4941958 h 5930349"/>
              <a:gd name="connsiteX10" fmla="*/ 0 w 3327399"/>
              <a:gd name="connsiteY10" fmla="*/ 3459370 h 5930349"/>
              <a:gd name="connsiteX11" fmla="*/ 0 w 3327399"/>
              <a:gd name="connsiteY11" fmla="*/ 3459370 h 5930349"/>
              <a:gd name="connsiteX12" fmla="*/ 0 w 3327399"/>
              <a:gd name="connsiteY12" fmla="*/ 0 h 5930349"/>
              <a:gd name="connsiteX0" fmla="*/ 0 w 3327399"/>
              <a:gd name="connsiteY0" fmla="*/ 0 h 5930349"/>
              <a:gd name="connsiteX1" fmla="*/ 554567 w 3327399"/>
              <a:gd name="connsiteY1" fmla="*/ 0 h 5930349"/>
              <a:gd name="connsiteX2" fmla="*/ 3327399 w 3327399"/>
              <a:gd name="connsiteY2" fmla="*/ 0 h 5930349"/>
              <a:gd name="connsiteX3" fmla="*/ 3327399 w 3327399"/>
              <a:gd name="connsiteY3" fmla="*/ 3459370 h 5930349"/>
              <a:gd name="connsiteX4" fmla="*/ 3327399 w 3327399"/>
              <a:gd name="connsiteY4" fmla="*/ 3459370 h 5930349"/>
              <a:gd name="connsiteX5" fmla="*/ 3327399 w 3327399"/>
              <a:gd name="connsiteY5" fmla="*/ 4941958 h 5930349"/>
              <a:gd name="connsiteX6" fmla="*/ 3327399 w 3327399"/>
              <a:gd name="connsiteY6" fmla="*/ 5930349 h 5930349"/>
              <a:gd name="connsiteX7" fmla="*/ 0 w 3327399"/>
              <a:gd name="connsiteY7" fmla="*/ 5930349 h 5930349"/>
              <a:gd name="connsiteX8" fmla="*/ 0 w 3327399"/>
              <a:gd name="connsiteY8" fmla="*/ 4941958 h 5930349"/>
              <a:gd name="connsiteX9" fmla="*/ 0 w 3327399"/>
              <a:gd name="connsiteY9" fmla="*/ 3459370 h 5930349"/>
              <a:gd name="connsiteX10" fmla="*/ 0 w 3327399"/>
              <a:gd name="connsiteY10" fmla="*/ 3459370 h 5930349"/>
              <a:gd name="connsiteX11" fmla="*/ 0 w 3327399"/>
              <a:gd name="connsiteY11" fmla="*/ 0 h 5930349"/>
              <a:gd name="connsiteX0" fmla="*/ 0 w 3327399"/>
              <a:gd name="connsiteY0" fmla="*/ 0 h 5930349"/>
              <a:gd name="connsiteX1" fmla="*/ 3327399 w 3327399"/>
              <a:gd name="connsiteY1" fmla="*/ 0 h 5930349"/>
              <a:gd name="connsiteX2" fmla="*/ 3327399 w 3327399"/>
              <a:gd name="connsiteY2" fmla="*/ 3459370 h 5930349"/>
              <a:gd name="connsiteX3" fmla="*/ 3327399 w 3327399"/>
              <a:gd name="connsiteY3" fmla="*/ 3459370 h 5930349"/>
              <a:gd name="connsiteX4" fmla="*/ 3327399 w 3327399"/>
              <a:gd name="connsiteY4" fmla="*/ 4941958 h 5930349"/>
              <a:gd name="connsiteX5" fmla="*/ 3327399 w 3327399"/>
              <a:gd name="connsiteY5" fmla="*/ 5930349 h 5930349"/>
              <a:gd name="connsiteX6" fmla="*/ 0 w 3327399"/>
              <a:gd name="connsiteY6" fmla="*/ 5930349 h 5930349"/>
              <a:gd name="connsiteX7" fmla="*/ 0 w 3327399"/>
              <a:gd name="connsiteY7" fmla="*/ 4941958 h 5930349"/>
              <a:gd name="connsiteX8" fmla="*/ 0 w 3327399"/>
              <a:gd name="connsiteY8" fmla="*/ 3459370 h 5930349"/>
              <a:gd name="connsiteX9" fmla="*/ 0 w 3327399"/>
              <a:gd name="connsiteY9" fmla="*/ 3459370 h 5930349"/>
              <a:gd name="connsiteX10" fmla="*/ 0 w 3327399"/>
              <a:gd name="connsiteY10" fmla="*/ 0 h 5930349"/>
              <a:gd name="connsiteX0" fmla="*/ 0 w 3327399"/>
              <a:gd name="connsiteY0" fmla="*/ 0 h 5930349"/>
              <a:gd name="connsiteX1" fmla="*/ 3327399 w 3327399"/>
              <a:gd name="connsiteY1" fmla="*/ 0 h 5930349"/>
              <a:gd name="connsiteX2" fmla="*/ 3327399 w 3327399"/>
              <a:gd name="connsiteY2" fmla="*/ 3459370 h 5930349"/>
              <a:gd name="connsiteX3" fmla="*/ 3327399 w 3327399"/>
              <a:gd name="connsiteY3" fmla="*/ 3459370 h 5930349"/>
              <a:gd name="connsiteX4" fmla="*/ 3327399 w 3327399"/>
              <a:gd name="connsiteY4" fmla="*/ 4941958 h 5930349"/>
              <a:gd name="connsiteX5" fmla="*/ 3327399 w 3327399"/>
              <a:gd name="connsiteY5" fmla="*/ 5930349 h 5930349"/>
              <a:gd name="connsiteX6" fmla="*/ 0 w 3327399"/>
              <a:gd name="connsiteY6" fmla="*/ 5930349 h 5930349"/>
              <a:gd name="connsiteX7" fmla="*/ 0 w 3327399"/>
              <a:gd name="connsiteY7" fmla="*/ 4941958 h 5930349"/>
              <a:gd name="connsiteX8" fmla="*/ 0 w 3327399"/>
              <a:gd name="connsiteY8" fmla="*/ 3459370 h 5930349"/>
              <a:gd name="connsiteX9" fmla="*/ 0 w 3327399"/>
              <a:gd name="connsiteY9" fmla="*/ 0 h 5930349"/>
              <a:gd name="connsiteX0" fmla="*/ 0 w 3327399"/>
              <a:gd name="connsiteY0" fmla="*/ 0 h 5930349"/>
              <a:gd name="connsiteX1" fmla="*/ 3327399 w 3327399"/>
              <a:gd name="connsiteY1" fmla="*/ 0 h 5930349"/>
              <a:gd name="connsiteX2" fmla="*/ 3327399 w 3327399"/>
              <a:gd name="connsiteY2" fmla="*/ 3459370 h 5930349"/>
              <a:gd name="connsiteX3" fmla="*/ 3327399 w 3327399"/>
              <a:gd name="connsiteY3" fmla="*/ 3459370 h 5930349"/>
              <a:gd name="connsiteX4" fmla="*/ 3327399 w 3327399"/>
              <a:gd name="connsiteY4" fmla="*/ 4941958 h 5930349"/>
              <a:gd name="connsiteX5" fmla="*/ 3327399 w 3327399"/>
              <a:gd name="connsiteY5" fmla="*/ 5930349 h 5930349"/>
              <a:gd name="connsiteX6" fmla="*/ 0 w 3327399"/>
              <a:gd name="connsiteY6" fmla="*/ 5930349 h 5930349"/>
              <a:gd name="connsiteX7" fmla="*/ 0 w 3327399"/>
              <a:gd name="connsiteY7" fmla="*/ 3459370 h 5930349"/>
              <a:gd name="connsiteX8" fmla="*/ 0 w 3327399"/>
              <a:gd name="connsiteY8" fmla="*/ 0 h 5930349"/>
              <a:gd name="connsiteX0" fmla="*/ 0 w 3327399"/>
              <a:gd name="connsiteY0" fmla="*/ 0 h 5930349"/>
              <a:gd name="connsiteX1" fmla="*/ 3327399 w 3327399"/>
              <a:gd name="connsiteY1" fmla="*/ 0 h 5930349"/>
              <a:gd name="connsiteX2" fmla="*/ 3327399 w 3327399"/>
              <a:gd name="connsiteY2" fmla="*/ 3459370 h 5930349"/>
              <a:gd name="connsiteX3" fmla="*/ 3327399 w 3327399"/>
              <a:gd name="connsiteY3" fmla="*/ 3459370 h 5930349"/>
              <a:gd name="connsiteX4" fmla="*/ 3327399 w 3327399"/>
              <a:gd name="connsiteY4" fmla="*/ 4941958 h 5930349"/>
              <a:gd name="connsiteX5" fmla="*/ 3327399 w 3327399"/>
              <a:gd name="connsiteY5" fmla="*/ 5930349 h 5930349"/>
              <a:gd name="connsiteX6" fmla="*/ 0 w 3327399"/>
              <a:gd name="connsiteY6" fmla="*/ 5930349 h 5930349"/>
              <a:gd name="connsiteX7" fmla="*/ 0 w 3327399"/>
              <a:gd name="connsiteY7" fmla="*/ 0 h 5930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27399" h="5930349">
                <a:moveTo>
                  <a:pt x="0" y="0"/>
                </a:moveTo>
                <a:lnTo>
                  <a:pt x="3327399" y="0"/>
                </a:lnTo>
                <a:lnTo>
                  <a:pt x="3327399" y="3459370"/>
                </a:lnTo>
                <a:lnTo>
                  <a:pt x="3327399" y="3459370"/>
                </a:lnTo>
                <a:lnTo>
                  <a:pt x="3327399" y="4941958"/>
                </a:lnTo>
                <a:lnTo>
                  <a:pt x="3327399" y="5930349"/>
                </a:lnTo>
                <a:lnTo>
                  <a:pt x="0" y="5930349"/>
                </a:lnTo>
                <a:lnTo>
                  <a:pt x="0" y="0"/>
                </a:lnTo>
                <a:close/>
              </a:path>
            </a:pathLst>
          </a:custGeom>
          <a:solidFill>
            <a:srgbClr val="FFF2CC"/>
          </a:solidFill>
          <a:ln w="76200">
            <a:solidFill>
              <a:schemeClr val="tx1"/>
            </a:solidFill>
          </a:ln>
          <a:effectLst>
            <a:outerShdw blurRad="127000" dist="38100" dir="2700000" sx="101000" sy="101000" algn="tl"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Content Placeholder 2">
            <a:extLst>
              <a:ext uri="{FF2B5EF4-FFF2-40B4-BE49-F238E27FC236}">
                <a16:creationId xmlns:a16="http://schemas.microsoft.com/office/drawing/2014/main" id="{0A726913-7523-E848-B46E-63931C746E8C}"/>
              </a:ext>
            </a:extLst>
          </p:cNvPr>
          <p:cNvSpPr txBox="1">
            <a:spLocks/>
          </p:cNvSpPr>
          <p:nvPr/>
        </p:nvSpPr>
        <p:spPr>
          <a:xfrm>
            <a:off x="1162224" y="1713765"/>
            <a:ext cx="4099112" cy="4111848"/>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Avenir Next" panose="020B0503020202020204" pitchFamily="34" charset="0"/>
                <a:ea typeface="+mn-ea"/>
                <a:cs typeface="Avenir Next" panose="020B0503020202020204" pitchFamily="34" charset="0"/>
              </a:defRPr>
            </a:lvl1pPr>
            <a:lvl2pPr marL="742920" indent="-285738" algn="l" defTabSz="457182" rtl="0" eaLnBrk="1" latinLnBrk="0" hangingPunct="1">
              <a:spcBef>
                <a:spcPct val="20000"/>
              </a:spcBef>
              <a:buFont typeface="Arial"/>
              <a:buChar char="–"/>
              <a:defRPr sz="2400" kern="1200">
                <a:solidFill>
                  <a:srgbClr val="464646"/>
                </a:solidFill>
                <a:latin typeface="Avenir Next" panose="020B0503020202020204" pitchFamily="34" charset="0"/>
                <a:ea typeface="+mn-ea"/>
                <a:cs typeface="Avenir Next" panose="020B0503020202020204" pitchFamily="34" charset="0"/>
              </a:defRPr>
            </a:lvl2pPr>
            <a:lvl3pPr marL="1142954" indent="-228590" algn="l" defTabSz="457182" rtl="0" eaLnBrk="1" latinLnBrk="0" hangingPunct="1">
              <a:spcBef>
                <a:spcPct val="20000"/>
              </a:spcBef>
              <a:buFont typeface="Arial"/>
              <a:buChar char="•"/>
              <a:defRPr sz="2000" kern="1200">
                <a:solidFill>
                  <a:srgbClr val="464646"/>
                </a:solidFill>
                <a:latin typeface="Avenir Next" panose="020B0503020202020204" pitchFamily="34" charset="0"/>
                <a:ea typeface="+mn-ea"/>
                <a:cs typeface="Avenir Next" panose="020B0503020202020204" pitchFamily="34" charset="0"/>
              </a:defRPr>
            </a:lvl3pPr>
            <a:lvl4pPr marL="1600136"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4pPr>
            <a:lvl5pPr marL="2057317"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50000"/>
              </a:lnSpc>
              <a:spcBef>
                <a:spcPts val="2000"/>
              </a:spcBef>
            </a:pPr>
            <a:r>
              <a:rPr lang="en-US" sz="2400" b="1" dirty="0">
                <a:latin typeface="Avenir Book" panose="02000503020000020003" pitchFamily="2" charset="0"/>
              </a:rPr>
              <a:t>Counter-fitted embeddings </a:t>
            </a:r>
            <a:r>
              <a:rPr lang="en-US" sz="2400" dirty="0">
                <a:latin typeface="Avenir Book" panose="02000503020000020003" pitchFamily="2" charset="0"/>
              </a:rPr>
              <a:t>inject antonymy and synonymy constraints into vector space representations to help separate </a:t>
            </a:r>
            <a:r>
              <a:rPr lang="en-US" sz="2400" b="1" dirty="0">
                <a:latin typeface="Avenir Book" panose="02000503020000020003" pitchFamily="2" charset="0"/>
              </a:rPr>
              <a:t>conceptual association </a:t>
            </a:r>
            <a:r>
              <a:rPr lang="en-US" sz="2400" dirty="0">
                <a:latin typeface="Avenir Book" panose="02000503020000020003" pitchFamily="2" charset="0"/>
              </a:rPr>
              <a:t>from </a:t>
            </a:r>
            <a:r>
              <a:rPr lang="en-US" sz="2400" b="1" dirty="0">
                <a:latin typeface="Avenir Book" panose="02000503020000020003" pitchFamily="2" charset="0"/>
              </a:rPr>
              <a:t>semantic similarity </a:t>
            </a:r>
          </a:p>
        </p:txBody>
      </p:sp>
      <p:pic>
        <p:nvPicPr>
          <p:cNvPr id="2" name="Picture 1">
            <a:extLst>
              <a:ext uri="{FF2B5EF4-FFF2-40B4-BE49-F238E27FC236}">
                <a16:creationId xmlns:a16="http://schemas.microsoft.com/office/drawing/2014/main" id="{AF740458-E857-EF41-97B2-41431FA72C9C}"/>
              </a:ext>
            </a:extLst>
          </p:cNvPr>
          <p:cNvPicPr>
            <a:picLocks noChangeAspect="1"/>
          </p:cNvPicPr>
          <p:nvPr/>
        </p:nvPicPr>
        <p:blipFill>
          <a:blip r:embed="rId3"/>
          <a:stretch>
            <a:fillRect/>
          </a:stretch>
        </p:blipFill>
        <p:spPr>
          <a:xfrm>
            <a:off x="5502211" y="1625701"/>
            <a:ext cx="5867846" cy="4562661"/>
          </a:xfrm>
          <a:prstGeom prst="rect">
            <a:avLst/>
          </a:prstGeom>
        </p:spPr>
      </p:pic>
    </p:spTree>
    <p:extLst>
      <p:ext uri="{BB962C8B-B14F-4D97-AF65-F5344CB8AC3E}">
        <p14:creationId xmlns:p14="http://schemas.microsoft.com/office/powerpoint/2010/main" val="31758101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9">
            <a:extLst>
              <a:ext uri="{FF2B5EF4-FFF2-40B4-BE49-F238E27FC236}">
                <a16:creationId xmlns:a16="http://schemas.microsoft.com/office/drawing/2014/main" id="{8FA61FDA-A3CB-E84C-A962-D3AC79F2AB27}"/>
              </a:ext>
            </a:extLst>
          </p:cNvPr>
          <p:cNvSpPr>
            <a:spLocks noGrp="1"/>
          </p:cNvSpPr>
          <p:nvPr>
            <p:ph type="sldNum" sz="quarter" idx="12"/>
          </p:nvPr>
        </p:nvSpPr>
        <p:spPr>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27</a:t>
            </a:fld>
            <a:endParaRPr lang="en-US" dirty="0"/>
          </a:p>
        </p:txBody>
      </p:sp>
      <p:sp>
        <p:nvSpPr>
          <p:cNvPr id="10" name="Rectangle 9">
            <a:extLst>
              <a:ext uri="{FF2B5EF4-FFF2-40B4-BE49-F238E27FC236}">
                <a16:creationId xmlns:a16="http://schemas.microsoft.com/office/drawing/2014/main" id="{D9E6B28E-BEBE-FA44-AB02-A31AC669143A}"/>
              </a:ext>
            </a:extLst>
          </p:cNvPr>
          <p:cNvSpPr/>
          <p:nvPr/>
        </p:nvSpPr>
        <p:spPr>
          <a:xfrm>
            <a:off x="351847" y="709371"/>
            <a:ext cx="2052140" cy="9069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3DB697AE-0516-FF44-B886-7AE13FD57F6E}"/>
              </a:ext>
            </a:extLst>
          </p:cNvPr>
          <p:cNvSpPr txBox="1">
            <a:spLocks/>
          </p:cNvSpPr>
          <p:nvPr/>
        </p:nvSpPr>
        <p:spPr>
          <a:xfrm>
            <a:off x="233451" y="174626"/>
            <a:ext cx="2701478" cy="62543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r>
              <a:rPr lang="en-US" dirty="0"/>
              <a:t>Paraphrasing</a:t>
            </a:r>
            <a:endParaRPr lang="en-US" dirty="0">
              <a:solidFill>
                <a:srgbClr val="7030A0"/>
              </a:solidFill>
            </a:endParaRPr>
          </a:p>
        </p:txBody>
      </p:sp>
      <p:sp>
        <p:nvSpPr>
          <p:cNvPr id="8" name="Title 1">
            <a:extLst>
              <a:ext uri="{FF2B5EF4-FFF2-40B4-BE49-F238E27FC236}">
                <a16:creationId xmlns:a16="http://schemas.microsoft.com/office/drawing/2014/main" id="{E6CDDA73-8AA6-6140-8218-316D8CE79407}"/>
              </a:ext>
            </a:extLst>
          </p:cNvPr>
          <p:cNvSpPr txBox="1">
            <a:spLocks/>
          </p:cNvSpPr>
          <p:nvPr/>
        </p:nvSpPr>
        <p:spPr>
          <a:xfrm>
            <a:off x="728782" y="2383233"/>
            <a:ext cx="10398055" cy="3973117"/>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pPr marL="457200" indent="-457200">
              <a:lnSpc>
                <a:spcPct val="150000"/>
              </a:lnSpc>
              <a:spcBef>
                <a:spcPts val="2000"/>
              </a:spcBef>
              <a:buFont typeface="Arial" panose="020B0604020202020204" pitchFamily="34" charset="0"/>
              <a:buChar char="•"/>
            </a:pPr>
            <a:endParaRPr lang="en-US" sz="2400" dirty="0"/>
          </a:p>
        </p:txBody>
      </p:sp>
      <p:sp>
        <p:nvSpPr>
          <p:cNvPr id="7" name="Title 1">
            <a:extLst>
              <a:ext uri="{FF2B5EF4-FFF2-40B4-BE49-F238E27FC236}">
                <a16:creationId xmlns:a16="http://schemas.microsoft.com/office/drawing/2014/main" id="{CB19DC82-C917-9045-B6EC-8463E891F852}"/>
              </a:ext>
            </a:extLst>
          </p:cNvPr>
          <p:cNvSpPr txBox="1">
            <a:spLocks/>
          </p:cNvSpPr>
          <p:nvPr/>
        </p:nvSpPr>
        <p:spPr>
          <a:xfrm>
            <a:off x="2934929" y="1042859"/>
            <a:ext cx="7433187" cy="770015"/>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pPr algn="ctr">
              <a:lnSpc>
                <a:spcPct val="150000"/>
              </a:lnSpc>
            </a:pPr>
            <a:r>
              <a:rPr lang="en-US" b="1" dirty="0">
                <a:solidFill>
                  <a:srgbClr val="C00000"/>
                </a:solidFill>
              </a:rPr>
              <a:t>Word-level substitutions are difficult to craft</a:t>
            </a:r>
          </a:p>
        </p:txBody>
      </p:sp>
      <p:sp>
        <p:nvSpPr>
          <p:cNvPr id="12" name="Title 1">
            <a:extLst>
              <a:ext uri="{FF2B5EF4-FFF2-40B4-BE49-F238E27FC236}">
                <a16:creationId xmlns:a16="http://schemas.microsoft.com/office/drawing/2014/main" id="{F551A454-2CE9-1B49-A971-5A15244AA9B6}"/>
              </a:ext>
            </a:extLst>
          </p:cNvPr>
          <p:cNvSpPr txBox="1">
            <a:spLocks/>
          </p:cNvSpPr>
          <p:nvPr/>
        </p:nvSpPr>
        <p:spPr>
          <a:xfrm>
            <a:off x="728782" y="2063250"/>
            <a:ext cx="10398055" cy="3973117"/>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pPr marL="457200" indent="-457200">
              <a:lnSpc>
                <a:spcPct val="150000"/>
              </a:lnSpc>
              <a:spcBef>
                <a:spcPts val="2000"/>
              </a:spcBef>
              <a:buFont typeface="Arial" panose="020B0604020202020204" pitchFamily="34" charset="0"/>
              <a:buChar char="•"/>
            </a:pPr>
            <a:r>
              <a:rPr lang="en-US" sz="2400" dirty="0"/>
              <a:t>How we can determine if a word swap is “acceptable” or not?</a:t>
            </a:r>
          </a:p>
          <a:p>
            <a:pPr marL="457200" indent="-457200">
              <a:lnSpc>
                <a:spcPct val="150000"/>
              </a:lnSpc>
              <a:spcBef>
                <a:spcPts val="2000"/>
              </a:spcBef>
              <a:buFont typeface="Arial" panose="020B0604020202020204" pitchFamily="34" charset="0"/>
              <a:buChar char="•"/>
            </a:pPr>
            <a:r>
              <a:rPr lang="en-US" sz="2400" dirty="0"/>
              <a:t>This can be approximated by, or includes, </a:t>
            </a:r>
            <a:r>
              <a:rPr lang="en-US" sz="2400" dirty="0">
                <a:solidFill>
                  <a:srgbClr val="C00000"/>
                </a:solidFill>
              </a:rPr>
              <a:t>word sense disambiguation </a:t>
            </a:r>
            <a:r>
              <a:rPr lang="en-US" sz="2400" dirty="0"/>
              <a:t>(WSD) and </a:t>
            </a:r>
            <a:r>
              <a:rPr lang="en-US" sz="2400" dirty="0">
                <a:solidFill>
                  <a:srgbClr val="C00000"/>
                </a:solidFill>
              </a:rPr>
              <a:t>language modelling </a:t>
            </a:r>
            <a:r>
              <a:rPr lang="en-US" sz="2400" dirty="0"/>
              <a:t>(LM)</a:t>
            </a:r>
          </a:p>
          <a:p>
            <a:pPr marL="457200" indent="-457200">
              <a:lnSpc>
                <a:spcPct val="150000"/>
              </a:lnSpc>
              <a:spcBef>
                <a:spcPts val="2000"/>
              </a:spcBef>
              <a:buFont typeface="Arial" panose="020B0604020202020204" pitchFamily="34" charset="0"/>
              <a:buChar char="•"/>
            </a:pPr>
            <a:r>
              <a:rPr lang="en-US" sz="2400" dirty="0"/>
              <a:t>Thus, can’t craft perfectly valid word substitutions all the time, but can do reasonably well</a:t>
            </a:r>
          </a:p>
        </p:txBody>
      </p:sp>
      <p:sp>
        <p:nvSpPr>
          <p:cNvPr id="13" name="Title 1">
            <a:extLst>
              <a:ext uri="{FF2B5EF4-FFF2-40B4-BE49-F238E27FC236}">
                <a16:creationId xmlns:a16="http://schemas.microsoft.com/office/drawing/2014/main" id="{B9A328AE-D377-784F-8EEB-2176938E3D04}"/>
              </a:ext>
            </a:extLst>
          </p:cNvPr>
          <p:cNvSpPr txBox="1">
            <a:spLocks/>
          </p:cNvSpPr>
          <p:nvPr/>
        </p:nvSpPr>
        <p:spPr>
          <a:xfrm>
            <a:off x="3281482" y="1464565"/>
            <a:ext cx="3486797" cy="696618"/>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pPr algn="ctr">
              <a:lnSpc>
                <a:spcPct val="150000"/>
              </a:lnSpc>
            </a:pPr>
            <a:r>
              <a:rPr lang="en-US" sz="2000" dirty="0">
                <a:solidFill>
                  <a:schemeClr val="tx1">
                    <a:lumMod val="75000"/>
                    <a:lumOff val="25000"/>
                  </a:schemeClr>
                </a:solidFill>
              </a:rPr>
              <a:t>(aka lexical adversaries)</a:t>
            </a:r>
          </a:p>
        </p:txBody>
      </p:sp>
    </p:spTree>
    <p:extLst>
      <p:ext uri="{BB962C8B-B14F-4D97-AF65-F5344CB8AC3E}">
        <p14:creationId xmlns:p14="http://schemas.microsoft.com/office/powerpoint/2010/main" val="26651160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9">
            <a:extLst>
              <a:ext uri="{FF2B5EF4-FFF2-40B4-BE49-F238E27FC236}">
                <a16:creationId xmlns:a16="http://schemas.microsoft.com/office/drawing/2014/main" id="{8FA61FDA-A3CB-E84C-A962-D3AC79F2AB27}"/>
              </a:ext>
            </a:extLst>
          </p:cNvPr>
          <p:cNvSpPr>
            <a:spLocks noGrp="1"/>
          </p:cNvSpPr>
          <p:nvPr>
            <p:ph type="sldNum" sz="quarter" idx="12"/>
          </p:nvPr>
        </p:nvSpPr>
        <p:spPr>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28</a:t>
            </a:fld>
            <a:endParaRPr lang="en-US" dirty="0"/>
          </a:p>
        </p:txBody>
      </p:sp>
      <p:sp>
        <p:nvSpPr>
          <p:cNvPr id="10" name="Rectangle 9">
            <a:extLst>
              <a:ext uri="{FF2B5EF4-FFF2-40B4-BE49-F238E27FC236}">
                <a16:creationId xmlns:a16="http://schemas.microsoft.com/office/drawing/2014/main" id="{D9E6B28E-BEBE-FA44-AB02-A31AC669143A}"/>
              </a:ext>
            </a:extLst>
          </p:cNvPr>
          <p:cNvSpPr/>
          <p:nvPr/>
        </p:nvSpPr>
        <p:spPr>
          <a:xfrm>
            <a:off x="351847" y="709371"/>
            <a:ext cx="2052140" cy="9069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3DB697AE-0516-FF44-B886-7AE13FD57F6E}"/>
              </a:ext>
            </a:extLst>
          </p:cNvPr>
          <p:cNvSpPr txBox="1">
            <a:spLocks/>
          </p:cNvSpPr>
          <p:nvPr/>
        </p:nvSpPr>
        <p:spPr>
          <a:xfrm>
            <a:off x="233451" y="174626"/>
            <a:ext cx="2701478" cy="62543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r>
              <a:rPr lang="en-US" dirty="0"/>
              <a:t>Paraphrasing</a:t>
            </a:r>
            <a:endParaRPr lang="en-US" dirty="0">
              <a:solidFill>
                <a:srgbClr val="7030A0"/>
              </a:solidFill>
            </a:endParaRPr>
          </a:p>
        </p:txBody>
      </p:sp>
      <p:sp>
        <p:nvSpPr>
          <p:cNvPr id="8" name="Title 1">
            <a:extLst>
              <a:ext uri="{FF2B5EF4-FFF2-40B4-BE49-F238E27FC236}">
                <a16:creationId xmlns:a16="http://schemas.microsoft.com/office/drawing/2014/main" id="{E6CDDA73-8AA6-6140-8218-316D8CE79407}"/>
              </a:ext>
            </a:extLst>
          </p:cNvPr>
          <p:cNvSpPr txBox="1">
            <a:spLocks/>
          </p:cNvSpPr>
          <p:nvPr/>
        </p:nvSpPr>
        <p:spPr>
          <a:xfrm>
            <a:off x="728782" y="2383233"/>
            <a:ext cx="10398055" cy="3973117"/>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pPr marL="457200" indent="-457200">
              <a:lnSpc>
                <a:spcPct val="150000"/>
              </a:lnSpc>
              <a:spcBef>
                <a:spcPts val="2000"/>
              </a:spcBef>
              <a:buFont typeface="Arial" panose="020B0604020202020204" pitchFamily="34" charset="0"/>
              <a:buChar char="•"/>
            </a:pPr>
            <a:endParaRPr lang="en-US" sz="2400" dirty="0"/>
          </a:p>
        </p:txBody>
      </p:sp>
      <p:sp>
        <p:nvSpPr>
          <p:cNvPr id="7" name="Title 1">
            <a:extLst>
              <a:ext uri="{FF2B5EF4-FFF2-40B4-BE49-F238E27FC236}">
                <a16:creationId xmlns:a16="http://schemas.microsoft.com/office/drawing/2014/main" id="{CB19DC82-C917-9045-B6EC-8463E891F852}"/>
              </a:ext>
            </a:extLst>
          </p:cNvPr>
          <p:cNvSpPr txBox="1">
            <a:spLocks/>
          </p:cNvSpPr>
          <p:nvPr/>
        </p:nvSpPr>
        <p:spPr>
          <a:xfrm>
            <a:off x="2705510" y="709371"/>
            <a:ext cx="7860890" cy="770015"/>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pPr algn="ctr">
              <a:lnSpc>
                <a:spcPct val="150000"/>
              </a:lnSpc>
            </a:pPr>
            <a:r>
              <a:rPr lang="en-US" b="1" dirty="0">
                <a:solidFill>
                  <a:srgbClr val="C00000"/>
                </a:solidFill>
              </a:rPr>
              <a:t>Sentence-level substitutions</a:t>
            </a:r>
          </a:p>
        </p:txBody>
      </p:sp>
      <p:sp>
        <p:nvSpPr>
          <p:cNvPr id="13" name="Title 1">
            <a:extLst>
              <a:ext uri="{FF2B5EF4-FFF2-40B4-BE49-F238E27FC236}">
                <a16:creationId xmlns:a16="http://schemas.microsoft.com/office/drawing/2014/main" id="{0A93480C-108D-144D-B0CA-E4F9E78A8913}"/>
              </a:ext>
            </a:extLst>
          </p:cNvPr>
          <p:cNvSpPr txBox="1">
            <a:spLocks/>
          </p:cNvSpPr>
          <p:nvPr/>
        </p:nvSpPr>
        <p:spPr>
          <a:xfrm>
            <a:off x="4892556" y="1151816"/>
            <a:ext cx="3486797" cy="696618"/>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pPr algn="ctr">
              <a:lnSpc>
                <a:spcPct val="150000"/>
              </a:lnSpc>
            </a:pPr>
            <a:r>
              <a:rPr lang="en-US" sz="2000" dirty="0">
                <a:solidFill>
                  <a:schemeClr val="tx1">
                    <a:lumMod val="75000"/>
                    <a:lumOff val="25000"/>
                  </a:schemeClr>
                </a:solidFill>
              </a:rPr>
              <a:t>(aka syntactic adversaries)</a:t>
            </a:r>
          </a:p>
        </p:txBody>
      </p:sp>
      <p:pic>
        <p:nvPicPr>
          <p:cNvPr id="2" name="Picture 1">
            <a:extLst>
              <a:ext uri="{FF2B5EF4-FFF2-40B4-BE49-F238E27FC236}">
                <a16:creationId xmlns:a16="http://schemas.microsoft.com/office/drawing/2014/main" id="{C3757784-715E-0C40-8B74-B2E1A18C12F5}"/>
              </a:ext>
            </a:extLst>
          </p:cNvPr>
          <p:cNvPicPr>
            <a:picLocks noChangeAspect="1"/>
          </p:cNvPicPr>
          <p:nvPr/>
        </p:nvPicPr>
        <p:blipFill>
          <a:blip r:embed="rId3"/>
          <a:stretch>
            <a:fillRect/>
          </a:stretch>
        </p:blipFill>
        <p:spPr>
          <a:xfrm>
            <a:off x="1592824" y="3331364"/>
            <a:ext cx="8296249" cy="1776664"/>
          </a:xfrm>
          <a:prstGeom prst="rect">
            <a:avLst/>
          </a:prstGeom>
        </p:spPr>
      </p:pic>
      <p:sp>
        <p:nvSpPr>
          <p:cNvPr id="14" name="Title 1">
            <a:extLst>
              <a:ext uri="{FF2B5EF4-FFF2-40B4-BE49-F238E27FC236}">
                <a16:creationId xmlns:a16="http://schemas.microsoft.com/office/drawing/2014/main" id="{F750DDEC-5962-EF48-87A9-AB471AF7D003}"/>
              </a:ext>
            </a:extLst>
          </p:cNvPr>
          <p:cNvSpPr txBox="1">
            <a:spLocks/>
          </p:cNvSpPr>
          <p:nvPr/>
        </p:nvSpPr>
        <p:spPr>
          <a:xfrm>
            <a:off x="3152021" y="2427517"/>
            <a:ext cx="3012384" cy="770015"/>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pPr>
              <a:lnSpc>
                <a:spcPct val="150000"/>
              </a:lnSpc>
            </a:pPr>
            <a:r>
              <a:rPr lang="en-US" sz="2400" b="1" dirty="0">
                <a:solidFill>
                  <a:schemeClr val="tx1">
                    <a:lumMod val="75000"/>
                    <a:lumOff val="25000"/>
                  </a:schemeClr>
                </a:solidFill>
              </a:rPr>
              <a:t>INPUT SENTENCE</a:t>
            </a:r>
          </a:p>
        </p:txBody>
      </p:sp>
      <p:sp>
        <p:nvSpPr>
          <p:cNvPr id="15" name="Title 1">
            <a:extLst>
              <a:ext uri="{FF2B5EF4-FFF2-40B4-BE49-F238E27FC236}">
                <a16:creationId xmlns:a16="http://schemas.microsoft.com/office/drawing/2014/main" id="{509D860B-C198-7C48-9067-2CC396FF75D4}"/>
              </a:ext>
            </a:extLst>
          </p:cNvPr>
          <p:cNvSpPr txBox="1">
            <a:spLocks/>
          </p:cNvSpPr>
          <p:nvPr/>
        </p:nvSpPr>
        <p:spPr>
          <a:xfrm>
            <a:off x="7417654" y="2383233"/>
            <a:ext cx="3709183" cy="770015"/>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pPr>
              <a:lnSpc>
                <a:spcPct val="150000"/>
              </a:lnSpc>
            </a:pPr>
            <a:r>
              <a:rPr lang="en-US" sz="2400" b="1" dirty="0">
                <a:solidFill>
                  <a:schemeClr val="tx1">
                    <a:lumMod val="75000"/>
                    <a:lumOff val="25000"/>
                  </a:schemeClr>
                </a:solidFill>
              </a:rPr>
              <a:t>MODEL PREDICTION</a:t>
            </a:r>
          </a:p>
        </p:txBody>
      </p:sp>
      <p:cxnSp>
        <p:nvCxnSpPr>
          <p:cNvPr id="16" name="Straight Connector 15">
            <a:extLst>
              <a:ext uri="{FF2B5EF4-FFF2-40B4-BE49-F238E27FC236}">
                <a16:creationId xmlns:a16="http://schemas.microsoft.com/office/drawing/2014/main" id="{601A3B9D-F108-5B4C-AC0A-919E406DF812}"/>
              </a:ext>
            </a:extLst>
          </p:cNvPr>
          <p:cNvCxnSpPr>
            <a:cxnSpLocks/>
          </p:cNvCxnSpPr>
          <p:nvPr/>
        </p:nvCxnSpPr>
        <p:spPr>
          <a:xfrm flipH="1">
            <a:off x="1894348" y="3156838"/>
            <a:ext cx="9019643" cy="0"/>
          </a:xfrm>
          <a:prstGeom prst="line">
            <a:avLst/>
          </a:prstGeom>
          <a:ln w="28575">
            <a:solidFill>
              <a:schemeClr val="tx1">
                <a:lumMod val="75000"/>
                <a:lumOff val="25000"/>
              </a:schemeClr>
            </a:solidFill>
            <a:prstDash val="sysDot"/>
          </a:ln>
        </p:spPr>
        <p:style>
          <a:lnRef idx="1">
            <a:schemeClr val="accent1"/>
          </a:lnRef>
          <a:fillRef idx="0">
            <a:schemeClr val="accent1"/>
          </a:fillRef>
          <a:effectRef idx="0">
            <a:schemeClr val="accent1"/>
          </a:effectRef>
          <a:fontRef idx="minor">
            <a:schemeClr val="tx1"/>
          </a:fontRef>
        </p:style>
      </p:cxnSp>
      <p:sp>
        <p:nvSpPr>
          <p:cNvPr id="17" name="Title 1">
            <a:extLst>
              <a:ext uri="{FF2B5EF4-FFF2-40B4-BE49-F238E27FC236}">
                <a16:creationId xmlns:a16="http://schemas.microsoft.com/office/drawing/2014/main" id="{46290302-1B30-3341-9310-B9CFD497C87E}"/>
              </a:ext>
            </a:extLst>
          </p:cNvPr>
          <p:cNvSpPr txBox="1">
            <a:spLocks/>
          </p:cNvSpPr>
          <p:nvPr/>
        </p:nvSpPr>
        <p:spPr>
          <a:xfrm>
            <a:off x="233451" y="6261050"/>
            <a:ext cx="3094341" cy="365126"/>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pPr>
              <a:lnSpc>
                <a:spcPct val="150000"/>
              </a:lnSpc>
            </a:pPr>
            <a:r>
              <a:rPr lang="en-US" sz="1200" b="1" dirty="0">
                <a:solidFill>
                  <a:schemeClr val="tx1">
                    <a:lumMod val="75000"/>
                    <a:lumOff val="25000"/>
                  </a:schemeClr>
                </a:solidFill>
              </a:rPr>
              <a:t>Example from Ettinger et al., 2017</a:t>
            </a:r>
          </a:p>
        </p:txBody>
      </p:sp>
    </p:spTree>
    <p:extLst>
      <p:ext uri="{BB962C8B-B14F-4D97-AF65-F5344CB8AC3E}">
        <p14:creationId xmlns:p14="http://schemas.microsoft.com/office/powerpoint/2010/main" val="11769915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9">
            <a:extLst>
              <a:ext uri="{FF2B5EF4-FFF2-40B4-BE49-F238E27FC236}">
                <a16:creationId xmlns:a16="http://schemas.microsoft.com/office/drawing/2014/main" id="{8FA61FDA-A3CB-E84C-A962-D3AC79F2AB27}"/>
              </a:ext>
            </a:extLst>
          </p:cNvPr>
          <p:cNvSpPr>
            <a:spLocks noGrp="1"/>
          </p:cNvSpPr>
          <p:nvPr>
            <p:ph type="sldNum" sz="quarter" idx="12"/>
          </p:nvPr>
        </p:nvSpPr>
        <p:spPr>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29</a:t>
            </a:fld>
            <a:endParaRPr lang="en-US" dirty="0"/>
          </a:p>
        </p:txBody>
      </p:sp>
      <p:sp>
        <p:nvSpPr>
          <p:cNvPr id="10" name="Rectangle 9">
            <a:extLst>
              <a:ext uri="{FF2B5EF4-FFF2-40B4-BE49-F238E27FC236}">
                <a16:creationId xmlns:a16="http://schemas.microsoft.com/office/drawing/2014/main" id="{D9E6B28E-BEBE-FA44-AB02-A31AC669143A}"/>
              </a:ext>
            </a:extLst>
          </p:cNvPr>
          <p:cNvSpPr/>
          <p:nvPr/>
        </p:nvSpPr>
        <p:spPr>
          <a:xfrm>
            <a:off x="351847" y="709371"/>
            <a:ext cx="2052140" cy="9069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3DB697AE-0516-FF44-B886-7AE13FD57F6E}"/>
              </a:ext>
            </a:extLst>
          </p:cNvPr>
          <p:cNvSpPr txBox="1">
            <a:spLocks/>
          </p:cNvSpPr>
          <p:nvPr/>
        </p:nvSpPr>
        <p:spPr>
          <a:xfrm>
            <a:off x="233451" y="174626"/>
            <a:ext cx="2701478" cy="62543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r>
              <a:rPr lang="en-US" dirty="0"/>
              <a:t>Paraphrasing</a:t>
            </a:r>
            <a:endParaRPr lang="en-US" dirty="0">
              <a:solidFill>
                <a:srgbClr val="7030A0"/>
              </a:solidFill>
            </a:endParaRPr>
          </a:p>
        </p:txBody>
      </p:sp>
      <p:sp>
        <p:nvSpPr>
          <p:cNvPr id="8" name="Title 1">
            <a:extLst>
              <a:ext uri="{FF2B5EF4-FFF2-40B4-BE49-F238E27FC236}">
                <a16:creationId xmlns:a16="http://schemas.microsoft.com/office/drawing/2014/main" id="{E6CDDA73-8AA6-6140-8218-316D8CE79407}"/>
              </a:ext>
            </a:extLst>
          </p:cNvPr>
          <p:cNvSpPr txBox="1">
            <a:spLocks/>
          </p:cNvSpPr>
          <p:nvPr/>
        </p:nvSpPr>
        <p:spPr>
          <a:xfrm>
            <a:off x="2091415" y="2099369"/>
            <a:ext cx="8009169" cy="13296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pPr algn="ctr">
              <a:lnSpc>
                <a:spcPct val="150000"/>
              </a:lnSpc>
            </a:pPr>
            <a:r>
              <a:rPr lang="en-US" dirty="0"/>
              <a:t>How can we create these </a:t>
            </a:r>
            <a:r>
              <a:rPr lang="en-US" b="1" dirty="0">
                <a:solidFill>
                  <a:srgbClr val="C00000"/>
                </a:solidFill>
              </a:rPr>
              <a:t>syntactic adversaries </a:t>
            </a:r>
            <a:r>
              <a:rPr lang="en-US" dirty="0"/>
              <a:t>(aka sentence-level substitutions) automatically?</a:t>
            </a:r>
            <a:endParaRPr lang="en-US" dirty="0">
              <a:solidFill>
                <a:srgbClr val="C00000"/>
              </a:solidFill>
            </a:endParaRPr>
          </a:p>
        </p:txBody>
      </p:sp>
    </p:spTree>
    <p:extLst>
      <p:ext uri="{BB962C8B-B14F-4D97-AF65-F5344CB8AC3E}">
        <p14:creationId xmlns:p14="http://schemas.microsoft.com/office/powerpoint/2010/main" val="19774495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lide Number Placeholder 9">
            <a:extLst>
              <a:ext uri="{FF2B5EF4-FFF2-40B4-BE49-F238E27FC236}">
                <a16:creationId xmlns:a16="http://schemas.microsoft.com/office/drawing/2014/main" id="{CC4B7871-8570-9544-A628-29B6466CBD5E}"/>
              </a:ext>
            </a:extLst>
          </p:cNvPr>
          <p:cNvSpPr>
            <a:spLocks noGrp="1"/>
          </p:cNvSpPr>
          <p:nvPr>
            <p:ph type="sldNum" sz="quarter" idx="12"/>
          </p:nvPr>
        </p:nvSpPr>
        <p:spPr>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3</a:t>
            </a:fld>
            <a:endParaRPr lang="en-US" dirty="0"/>
          </a:p>
        </p:txBody>
      </p:sp>
      <p:sp>
        <p:nvSpPr>
          <p:cNvPr id="14" name="Title 1">
            <a:extLst>
              <a:ext uri="{FF2B5EF4-FFF2-40B4-BE49-F238E27FC236}">
                <a16:creationId xmlns:a16="http://schemas.microsoft.com/office/drawing/2014/main" id="{3F791E0B-008D-2D4D-BAF8-C19F81F112E4}"/>
              </a:ext>
            </a:extLst>
          </p:cNvPr>
          <p:cNvSpPr>
            <a:spLocks noGrp="1"/>
          </p:cNvSpPr>
          <p:nvPr>
            <p:ph type="title" idx="4294967295"/>
          </p:nvPr>
        </p:nvSpPr>
        <p:spPr>
          <a:xfrm>
            <a:off x="483326" y="279400"/>
            <a:ext cx="5612674" cy="612775"/>
          </a:xfrm>
        </p:spPr>
        <p:txBody>
          <a:bodyPr>
            <a:noAutofit/>
          </a:bodyPr>
          <a:lstStyle/>
          <a:p>
            <a:r>
              <a:rPr lang="en-US" sz="4000" b="1" dirty="0">
                <a:solidFill>
                  <a:srgbClr val="DE55B3"/>
                </a:solidFill>
                <a:latin typeface="Avenir Black" panose="02000503020000020003" pitchFamily="2" charset="0"/>
              </a:rPr>
              <a:t>ANNOUNCEMENTS</a:t>
            </a:r>
          </a:p>
        </p:txBody>
      </p:sp>
      <p:sp>
        <p:nvSpPr>
          <p:cNvPr id="8" name="Rectangle 7">
            <a:extLst>
              <a:ext uri="{FF2B5EF4-FFF2-40B4-BE49-F238E27FC236}">
                <a16:creationId xmlns:a16="http://schemas.microsoft.com/office/drawing/2014/main" id="{6DC880AC-9A27-734E-B6F8-26783E30FB60}"/>
              </a:ext>
            </a:extLst>
          </p:cNvPr>
          <p:cNvSpPr/>
          <p:nvPr/>
        </p:nvSpPr>
        <p:spPr>
          <a:xfrm>
            <a:off x="475344" y="1029833"/>
            <a:ext cx="10243456" cy="2214261"/>
          </a:xfrm>
          <a:prstGeom prst="rect">
            <a:avLst/>
          </a:prstGeom>
        </p:spPr>
        <p:txBody>
          <a:bodyPr wrap="square">
            <a:spAutoFit/>
          </a:bodyPr>
          <a:lstStyle/>
          <a:p>
            <a:pPr marL="342900" indent="-342900">
              <a:lnSpc>
                <a:spcPct val="200000"/>
              </a:lnSpc>
              <a:buFont typeface="Arial" panose="020B0604020202020204" pitchFamily="34" charset="0"/>
              <a:buChar char="•"/>
            </a:pPr>
            <a:r>
              <a:rPr lang="en-US" sz="2400" b="1" dirty="0">
                <a:solidFill>
                  <a:srgbClr val="C00000"/>
                </a:solidFill>
                <a:latin typeface="Avenir Light" panose="020B0402020203020204" pitchFamily="34" charset="77"/>
              </a:rPr>
              <a:t>HW4 </a:t>
            </a:r>
            <a:r>
              <a:rPr lang="en-US" sz="2400" dirty="0">
                <a:latin typeface="Avenir Light" panose="020B0402020203020204" pitchFamily="34" charset="77"/>
              </a:rPr>
              <a:t>is due </a:t>
            </a:r>
            <a:r>
              <a:rPr lang="en-US" sz="2400" dirty="0">
                <a:highlight>
                  <a:srgbClr val="FFFF00"/>
                </a:highlight>
                <a:latin typeface="Avenir Light" panose="020B0402020203020204" pitchFamily="34" charset="77"/>
              </a:rPr>
              <a:t>tonight @ 11:59</a:t>
            </a:r>
          </a:p>
          <a:p>
            <a:pPr marL="342900" indent="-342900">
              <a:lnSpc>
                <a:spcPct val="200000"/>
              </a:lnSpc>
              <a:buFont typeface="Arial" panose="020B0604020202020204" pitchFamily="34" charset="0"/>
              <a:buChar char="•"/>
            </a:pPr>
            <a:r>
              <a:rPr lang="en-US" sz="2400" b="1" dirty="0">
                <a:solidFill>
                  <a:srgbClr val="C00000"/>
                </a:solidFill>
                <a:latin typeface="Avenir Light" panose="020B0402020203020204" pitchFamily="34" charset="77"/>
              </a:rPr>
              <a:t>HW3 </a:t>
            </a:r>
            <a:r>
              <a:rPr lang="en-US" sz="2400" b="1" dirty="0">
                <a:latin typeface="Avenir Light" panose="020B0402020203020204" pitchFamily="34" charset="77"/>
              </a:rPr>
              <a:t>and</a:t>
            </a:r>
            <a:r>
              <a:rPr lang="en-US" sz="2400" b="1" dirty="0">
                <a:solidFill>
                  <a:srgbClr val="C00000"/>
                </a:solidFill>
                <a:latin typeface="Avenir Light" panose="020B0402020203020204" pitchFamily="34" charset="77"/>
              </a:rPr>
              <a:t> Quiz 6 </a:t>
            </a:r>
            <a:r>
              <a:rPr lang="en-US" sz="2400" b="1" dirty="0">
                <a:latin typeface="Avenir Light" panose="020B0402020203020204" pitchFamily="34" charset="77"/>
              </a:rPr>
              <a:t>and </a:t>
            </a:r>
            <a:r>
              <a:rPr lang="en-US" sz="2400" b="1" dirty="0">
                <a:solidFill>
                  <a:srgbClr val="C00000"/>
                </a:solidFill>
                <a:latin typeface="Avenir Light" panose="020B0402020203020204" pitchFamily="34" charset="77"/>
              </a:rPr>
              <a:t>Phase 3 </a:t>
            </a:r>
            <a:r>
              <a:rPr lang="en-US" sz="2400" b="1" dirty="0">
                <a:latin typeface="Avenir Light" panose="020B0402020203020204" pitchFamily="34" charset="77"/>
              </a:rPr>
              <a:t>are being graded</a:t>
            </a:r>
          </a:p>
          <a:p>
            <a:pPr marL="342900" indent="-342900">
              <a:lnSpc>
                <a:spcPct val="200000"/>
              </a:lnSpc>
              <a:buFont typeface="Arial" panose="020B0604020202020204" pitchFamily="34" charset="0"/>
              <a:buChar char="•"/>
            </a:pPr>
            <a:r>
              <a:rPr lang="en-US" sz="2400" b="1" dirty="0">
                <a:solidFill>
                  <a:srgbClr val="C00000"/>
                </a:solidFill>
                <a:latin typeface="Avenir Light" panose="020B0402020203020204" pitchFamily="34" charset="77"/>
              </a:rPr>
              <a:t>Research Project Phase 4 </a:t>
            </a:r>
            <a:r>
              <a:rPr lang="en-US" sz="2400" dirty="0">
                <a:latin typeface="Avenir Light" panose="020B0402020203020204" pitchFamily="34" charset="77"/>
              </a:rPr>
              <a:t>will be a soft-assessment</a:t>
            </a:r>
            <a:endParaRPr lang="en-US" sz="2400" dirty="0">
              <a:highlight>
                <a:srgbClr val="FFFF00"/>
              </a:highlight>
              <a:latin typeface="Avenir Light" panose="020B0402020203020204" pitchFamily="34" charset="77"/>
            </a:endParaRPr>
          </a:p>
        </p:txBody>
      </p:sp>
      <p:sp>
        <p:nvSpPr>
          <p:cNvPr id="5" name="Rectangle 4">
            <a:extLst>
              <a:ext uri="{FF2B5EF4-FFF2-40B4-BE49-F238E27FC236}">
                <a16:creationId xmlns:a16="http://schemas.microsoft.com/office/drawing/2014/main" id="{63AB8523-1385-4848-9BE9-1DA241C40A0F}"/>
              </a:ext>
            </a:extLst>
          </p:cNvPr>
          <p:cNvSpPr/>
          <p:nvPr/>
        </p:nvSpPr>
        <p:spPr>
          <a:xfrm>
            <a:off x="4020480" y="5199804"/>
            <a:ext cx="4769558" cy="923330"/>
          </a:xfrm>
          <a:prstGeom prst="rect">
            <a:avLst/>
          </a:prstGeom>
        </p:spPr>
        <p:txBody>
          <a:bodyPr wrap="square">
            <a:spAutoFit/>
          </a:bodyPr>
          <a:lstStyle/>
          <a:p>
            <a:r>
              <a:rPr lang="en-US" dirty="0"/>
              <a:t>Many of today’s slides are based on, inspired by, or directly from Jack Morris (Cornell Tech), Mohit </a:t>
            </a:r>
            <a:r>
              <a:rPr lang="en-US" dirty="0" err="1"/>
              <a:t>Iyyer</a:t>
            </a:r>
            <a:r>
              <a:rPr lang="en-US" dirty="0"/>
              <a:t> (UMass Amherst), Graham </a:t>
            </a:r>
            <a:r>
              <a:rPr lang="en-US" dirty="0" err="1"/>
              <a:t>Neubig</a:t>
            </a:r>
            <a:r>
              <a:rPr lang="en-US" dirty="0"/>
              <a:t> (CMU)</a:t>
            </a:r>
          </a:p>
        </p:txBody>
      </p:sp>
    </p:spTree>
    <p:extLst>
      <p:ext uri="{BB962C8B-B14F-4D97-AF65-F5344CB8AC3E}">
        <p14:creationId xmlns:p14="http://schemas.microsoft.com/office/powerpoint/2010/main" val="28115294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9">
            <a:extLst>
              <a:ext uri="{FF2B5EF4-FFF2-40B4-BE49-F238E27FC236}">
                <a16:creationId xmlns:a16="http://schemas.microsoft.com/office/drawing/2014/main" id="{8FA61FDA-A3CB-E84C-A962-D3AC79F2AB27}"/>
              </a:ext>
            </a:extLst>
          </p:cNvPr>
          <p:cNvSpPr>
            <a:spLocks noGrp="1"/>
          </p:cNvSpPr>
          <p:nvPr>
            <p:ph type="sldNum" sz="quarter" idx="12"/>
          </p:nvPr>
        </p:nvSpPr>
        <p:spPr>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30</a:t>
            </a:fld>
            <a:endParaRPr lang="en-US" dirty="0"/>
          </a:p>
        </p:txBody>
      </p:sp>
      <p:sp>
        <p:nvSpPr>
          <p:cNvPr id="10" name="Rectangle 9">
            <a:extLst>
              <a:ext uri="{FF2B5EF4-FFF2-40B4-BE49-F238E27FC236}">
                <a16:creationId xmlns:a16="http://schemas.microsoft.com/office/drawing/2014/main" id="{D9E6B28E-BEBE-FA44-AB02-A31AC669143A}"/>
              </a:ext>
            </a:extLst>
          </p:cNvPr>
          <p:cNvSpPr/>
          <p:nvPr/>
        </p:nvSpPr>
        <p:spPr>
          <a:xfrm>
            <a:off x="351847" y="709371"/>
            <a:ext cx="2052140" cy="9069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3DB697AE-0516-FF44-B886-7AE13FD57F6E}"/>
              </a:ext>
            </a:extLst>
          </p:cNvPr>
          <p:cNvSpPr txBox="1">
            <a:spLocks/>
          </p:cNvSpPr>
          <p:nvPr/>
        </p:nvSpPr>
        <p:spPr>
          <a:xfrm>
            <a:off x="233451" y="174626"/>
            <a:ext cx="2701478" cy="62543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r>
              <a:rPr lang="en-US" dirty="0"/>
              <a:t>Paraphrasing</a:t>
            </a:r>
            <a:endParaRPr lang="en-US" dirty="0">
              <a:solidFill>
                <a:srgbClr val="7030A0"/>
              </a:solidFill>
            </a:endParaRPr>
          </a:p>
        </p:txBody>
      </p:sp>
      <p:sp>
        <p:nvSpPr>
          <p:cNvPr id="8" name="Title 1">
            <a:extLst>
              <a:ext uri="{FF2B5EF4-FFF2-40B4-BE49-F238E27FC236}">
                <a16:creationId xmlns:a16="http://schemas.microsoft.com/office/drawing/2014/main" id="{E6CDDA73-8AA6-6140-8218-316D8CE79407}"/>
              </a:ext>
            </a:extLst>
          </p:cNvPr>
          <p:cNvSpPr txBox="1">
            <a:spLocks/>
          </p:cNvSpPr>
          <p:nvPr/>
        </p:nvSpPr>
        <p:spPr>
          <a:xfrm>
            <a:off x="728782" y="2063250"/>
            <a:ext cx="10398055" cy="3973117"/>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pPr marL="457200" indent="-457200">
              <a:lnSpc>
                <a:spcPct val="150000"/>
              </a:lnSpc>
              <a:spcBef>
                <a:spcPts val="2000"/>
              </a:spcBef>
              <a:buFont typeface="Arial" panose="020B0604020202020204" pitchFamily="34" charset="0"/>
              <a:buChar char="•"/>
            </a:pPr>
            <a:r>
              <a:rPr lang="en-US" sz="2400" dirty="0"/>
              <a:t>Cosine similarity between sentence embeddings of x and x’ (e.g., based on a Universal Sentence Encoder)</a:t>
            </a:r>
          </a:p>
          <a:p>
            <a:pPr marL="457200" indent="-457200">
              <a:lnSpc>
                <a:spcPct val="150000"/>
              </a:lnSpc>
              <a:spcBef>
                <a:spcPts val="2000"/>
              </a:spcBef>
              <a:buFont typeface="Arial" panose="020B0604020202020204" pitchFamily="34" charset="0"/>
              <a:buChar char="•"/>
            </a:pPr>
            <a:r>
              <a:rPr lang="en-US" sz="2400" dirty="0"/>
              <a:t>Substitute many phrases (e.g., PPDB 2.0)</a:t>
            </a:r>
          </a:p>
          <a:p>
            <a:pPr marL="457200" indent="-457200">
              <a:lnSpc>
                <a:spcPct val="150000"/>
              </a:lnSpc>
              <a:spcBef>
                <a:spcPts val="2000"/>
              </a:spcBef>
              <a:buFont typeface="Arial" panose="020B0604020202020204" pitchFamily="34" charset="0"/>
              <a:buChar char="•"/>
            </a:pPr>
            <a:r>
              <a:rPr lang="en-US" sz="2400" dirty="0"/>
              <a:t>Perform machine translation</a:t>
            </a:r>
          </a:p>
          <a:p>
            <a:pPr marL="457200" indent="-457200">
              <a:lnSpc>
                <a:spcPct val="150000"/>
              </a:lnSpc>
              <a:spcBef>
                <a:spcPts val="2000"/>
              </a:spcBef>
              <a:buFont typeface="Arial" panose="020B0604020202020204" pitchFamily="34" charset="0"/>
              <a:buChar char="•"/>
            </a:pPr>
            <a:endParaRPr lang="en-US" sz="2400" dirty="0"/>
          </a:p>
          <a:p>
            <a:pPr marL="457200" indent="-457200">
              <a:lnSpc>
                <a:spcPct val="150000"/>
              </a:lnSpc>
              <a:spcBef>
                <a:spcPts val="2000"/>
              </a:spcBef>
              <a:buFont typeface="Arial" panose="020B0604020202020204" pitchFamily="34" charset="0"/>
              <a:buChar char="•"/>
            </a:pPr>
            <a:endParaRPr lang="en-US" sz="2400" dirty="0"/>
          </a:p>
        </p:txBody>
      </p:sp>
      <p:sp>
        <p:nvSpPr>
          <p:cNvPr id="7" name="Title 1">
            <a:extLst>
              <a:ext uri="{FF2B5EF4-FFF2-40B4-BE49-F238E27FC236}">
                <a16:creationId xmlns:a16="http://schemas.microsoft.com/office/drawing/2014/main" id="{CB19DC82-C917-9045-B6EC-8463E891F852}"/>
              </a:ext>
            </a:extLst>
          </p:cNvPr>
          <p:cNvSpPr txBox="1">
            <a:spLocks/>
          </p:cNvSpPr>
          <p:nvPr/>
        </p:nvSpPr>
        <p:spPr>
          <a:xfrm>
            <a:off x="3916893" y="821633"/>
            <a:ext cx="4782197" cy="770015"/>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pPr algn="ctr">
              <a:lnSpc>
                <a:spcPct val="150000"/>
              </a:lnSpc>
            </a:pPr>
            <a:r>
              <a:rPr lang="en-US" b="1" dirty="0">
                <a:solidFill>
                  <a:srgbClr val="C00000"/>
                </a:solidFill>
              </a:rPr>
              <a:t>Sentence-level substitutions</a:t>
            </a:r>
          </a:p>
        </p:txBody>
      </p:sp>
      <p:sp>
        <p:nvSpPr>
          <p:cNvPr id="12" name="Title 1">
            <a:extLst>
              <a:ext uri="{FF2B5EF4-FFF2-40B4-BE49-F238E27FC236}">
                <a16:creationId xmlns:a16="http://schemas.microsoft.com/office/drawing/2014/main" id="{5D885B79-0BCC-B14A-A21D-CB4D14F0E440}"/>
              </a:ext>
            </a:extLst>
          </p:cNvPr>
          <p:cNvSpPr txBox="1">
            <a:spLocks/>
          </p:cNvSpPr>
          <p:nvPr/>
        </p:nvSpPr>
        <p:spPr>
          <a:xfrm>
            <a:off x="4564592" y="1366632"/>
            <a:ext cx="3486797" cy="696618"/>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pPr algn="ctr">
              <a:lnSpc>
                <a:spcPct val="150000"/>
              </a:lnSpc>
            </a:pPr>
            <a:r>
              <a:rPr lang="en-US" sz="2000" dirty="0">
                <a:solidFill>
                  <a:schemeClr val="tx1">
                    <a:lumMod val="75000"/>
                    <a:lumOff val="25000"/>
                  </a:schemeClr>
                </a:solidFill>
              </a:rPr>
              <a:t>(aka syntactic adversaries)</a:t>
            </a:r>
          </a:p>
        </p:txBody>
      </p:sp>
      <p:sp>
        <p:nvSpPr>
          <p:cNvPr id="2" name="Rectangle 1">
            <a:extLst>
              <a:ext uri="{FF2B5EF4-FFF2-40B4-BE49-F238E27FC236}">
                <a16:creationId xmlns:a16="http://schemas.microsoft.com/office/drawing/2014/main" id="{954C9F67-61AF-5E4E-B05F-AC0DD5044394}"/>
              </a:ext>
            </a:extLst>
          </p:cNvPr>
          <p:cNvSpPr/>
          <p:nvPr/>
        </p:nvSpPr>
        <p:spPr>
          <a:xfrm>
            <a:off x="233451" y="6356350"/>
            <a:ext cx="8911715" cy="276999"/>
          </a:xfrm>
          <a:prstGeom prst="rect">
            <a:avLst/>
          </a:prstGeom>
        </p:spPr>
        <p:txBody>
          <a:bodyPr wrap="square">
            <a:spAutoFit/>
          </a:bodyPr>
          <a:lstStyle/>
          <a:p>
            <a:r>
              <a:rPr lang="en-US" sz="1200" dirty="0"/>
              <a:t>Pavlick et al., PPDB 2.0: Better paraphrase ranking, fine-grained entailment relations, word embeddings, and style classification (2015)</a:t>
            </a:r>
          </a:p>
        </p:txBody>
      </p:sp>
    </p:spTree>
    <p:extLst>
      <p:ext uri="{BB962C8B-B14F-4D97-AF65-F5344CB8AC3E}">
        <p14:creationId xmlns:p14="http://schemas.microsoft.com/office/powerpoint/2010/main" val="8199888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9">
            <a:extLst>
              <a:ext uri="{FF2B5EF4-FFF2-40B4-BE49-F238E27FC236}">
                <a16:creationId xmlns:a16="http://schemas.microsoft.com/office/drawing/2014/main" id="{8FA61FDA-A3CB-E84C-A962-D3AC79F2AB27}"/>
              </a:ext>
            </a:extLst>
          </p:cNvPr>
          <p:cNvSpPr>
            <a:spLocks noGrp="1"/>
          </p:cNvSpPr>
          <p:nvPr>
            <p:ph type="sldNum" sz="quarter" idx="12"/>
          </p:nvPr>
        </p:nvSpPr>
        <p:spPr>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31</a:t>
            </a:fld>
            <a:endParaRPr lang="en-US" dirty="0"/>
          </a:p>
        </p:txBody>
      </p:sp>
      <p:sp>
        <p:nvSpPr>
          <p:cNvPr id="10" name="Rectangle 9">
            <a:extLst>
              <a:ext uri="{FF2B5EF4-FFF2-40B4-BE49-F238E27FC236}">
                <a16:creationId xmlns:a16="http://schemas.microsoft.com/office/drawing/2014/main" id="{D9E6B28E-BEBE-FA44-AB02-A31AC669143A}"/>
              </a:ext>
            </a:extLst>
          </p:cNvPr>
          <p:cNvSpPr/>
          <p:nvPr/>
        </p:nvSpPr>
        <p:spPr>
          <a:xfrm>
            <a:off x="351847" y="709371"/>
            <a:ext cx="469956" cy="9069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3DB697AE-0516-FF44-B886-7AE13FD57F6E}"/>
              </a:ext>
            </a:extLst>
          </p:cNvPr>
          <p:cNvSpPr txBox="1">
            <a:spLocks/>
          </p:cNvSpPr>
          <p:nvPr/>
        </p:nvSpPr>
        <p:spPr>
          <a:xfrm>
            <a:off x="233451" y="174626"/>
            <a:ext cx="2701478" cy="62543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r>
              <a:rPr lang="en-US" dirty="0"/>
              <a:t>MT</a:t>
            </a:r>
            <a:endParaRPr lang="en-US" dirty="0">
              <a:solidFill>
                <a:srgbClr val="7030A0"/>
              </a:solidFill>
            </a:endParaRPr>
          </a:p>
        </p:txBody>
      </p:sp>
      <mc:AlternateContent xmlns:mc="http://schemas.openxmlformats.org/markup-compatibility/2006">
        <mc:Choice xmlns:a14="http://schemas.microsoft.com/office/drawing/2010/main" Requires="a14">
          <p:sp>
            <p:nvSpPr>
              <p:cNvPr id="13" name="Title 1">
                <a:extLst>
                  <a:ext uri="{FF2B5EF4-FFF2-40B4-BE49-F238E27FC236}">
                    <a16:creationId xmlns:a16="http://schemas.microsoft.com/office/drawing/2014/main" id="{913679E0-3382-B84C-800F-E9D2A48ED478}"/>
                  </a:ext>
                </a:extLst>
              </p:cNvPr>
              <p:cNvSpPr txBox="1">
                <a:spLocks/>
              </p:cNvSpPr>
              <p:nvPr/>
            </p:nvSpPr>
            <p:spPr>
              <a:xfrm>
                <a:off x="728782" y="2063250"/>
                <a:ext cx="10024099" cy="3973117"/>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pPr marL="457200" indent="-457200">
                  <a:lnSpc>
                    <a:spcPct val="150000"/>
                  </a:lnSpc>
                  <a:spcBef>
                    <a:spcPts val="2000"/>
                  </a:spcBef>
                  <a:buFont typeface="Arial" panose="020B0604020202020204" pitchFamily="34" charset="0"/>
                  <a:buChar char="•"/>
                </a:pPr>
                <a:r>
                  <a:rPr lang="en-US" sz="2400" dirty="0"/>
                  <a:t>Produces grammatically-correct paraphrases the retain the meaning of the original sentence</a:t>
                </a:r>
              </a:p>
              <a:p>
                <a:pPr marL="457200" indent="-457200">
                  <a:lnSpc>
                    <a:spcPct val="150000"/>
                  </a:lnSpc>
                  <a:spcBef>
                    <a:spcPts val="2000"/>
                  </a:spcBef>
                  <a:buFont typeface="Arial" panose="020B0604020202020204" pitchFamily="34" charset="0"/>
                  <a:buChar char="•"/>
                </a:pPr>
                <a:r>
                  <a:rPr lang="en-US" sz="2400" dirty="0"/>
                  <a:t>Minimizes the lexical differences between the input sentence </a:t>
                </a:r>
                <a14:m>
                  <m:oMath xmlns:m="http://schemas.openxmlformats.org/officeDocument/2006/math">
                    <m:r>
                      <a:rPr lang="en-US" sz="2400" i="1" dirty="0" smtClean="0">
                        <a:solidFill>
                          <a:schemeClr val="accent5">
                            <a:lumMod val="75000"/>
                          </a:schemeClr>
                        </a:solidFill>
                        <a:latin typeface="Cambria Math" panose="02040503050406030204" pitchFamily="18" charset="0"/>
                      </a:rPr>
                      <m:t>𝑥</m:t>
                    </m:r>
                  </m:oMath>
                </a14:m>
                <a:r>
                  <a:rPr lang="en-US" sz="2400" dirty="0"/>
                  <a:t> and paraphrase </a:t>
                </a:r>
                <a14:m>
                  <m:oMath xmlns:m="http://schemas.openxmlformats.org/officeDocument/2006/math">
                    <m:r>
                      <a:rPr lang="en-US" sz="2400" i="1" dirty="0" smtClean="0">
                        <a:solidFill>
                          <a:schemeClr val="accent5">
                            <a:lumMod val="75000"/>
                          </a:schemeClr>
                        </a:solidFill>
                        <a:latin typeface="Cambria Math" panose="02040503050406030204" pitchFamily="18" charset="0"/>
                      </a:rPr>
                      <m:t>𝑥</m:t>
                    </m:r>
                    <m:r>
                      <a:rPr lang="en-US" sz="2400" i="1" dirty="0" smtClean="0">
                        <a:solidFill>
                          <a:schemeClr val="accent5">
                            <a:lumMod val="75000"/>
                          </a:schemeClr>
                        </a:solidFill>
                        <a:latin typeface="Cambria Math" panose="02040503050406030204" pitchFamily="18" charset="0"/>
                      </a:rPr>
                      <m:t>’</m:t>
                    </m:r>
                  </m:oMath>
                </a14:m>
                <a:r>
                  <a:rPr lang="en-US" sz="2400" dirty="0">
                    <a:solidFill>
                      <a:schemeClr val="accent5">
                        <a:lumMod val="75000"/>
                      </a:schemeClr>
                    </a:solidFill>
                  </a:rPr>
                  <a:t> </a:t>
                </a:r>
                <a:endParaRPr lang="en-US" sz="2400" dirty="0"/>
              </a:p>
              <a:p>
                <a:pPr marL="457200" indent="-457200">
                  <a:lnSpc>
                    <a:spcPct val="150000"/>
                  </a:lnSpc>
                  <a:spcBef>
                    <a:spcPts val="2000"/>
                  </a:spcBef>
                  <a:buFont typeface="Arial" panose="020B0604020202020204" pitchFamily="34" charset="0"/>
                  <a:buChar char="•"/>
                </a:pPr>
                <a:r>
                  <a:rPr lang="en-US" sz="2400" dirty="0"/>
                  <a:t>Generates many diverse syntactic paraphrases from the same input</a:t>
                </a:r>
              </a:p>
              <a:p>
                <a:pPr marL="457200" indent="-457200">
                  <a:lnSpc>
                    <a:spcPct val="150000"/>
                  </a:lnSpc>
                  <a:spcBef>
                    <a:spcPts val="2000"/>
                  </a:spcBef>
                  <a:buFont typeface="Arial" panose="020B0604020202020204" pitchFamily="34" charset="0"/>
                  <a:buChar char="•"/>
                </a:pPr>
                <a:endParaRPr lang="en-US" sz="2400" dirty="0"/>
              </a:p>
            </p:txBody>
          </p:sp>
        </mc:Choice>
        <mc:Fallback>
          <p:sp>
            <p:nvSpPr>
              <p:cNvPr id="13" name="Title 1">
                <a:extLst>
                  <a:ext uri="{FF2B5EF4-FFF2-40B4-BE49-F238E27FC236}">
                    <a16:creationId xmlns:a16="http://schemas.microsoft.com/office/drawing/2014/main" id="{913679E0-3382-B84C-800F-E9D2A48ED478}"/>
                  </a:ext>
                </a:extLst>
              </p:cNvPr>
              <p:cNvSpPr txBox="1">
                <a:spLocks noRot="1" noChangeAspect="1" noMove="1" noResize="1" noEditPoints="1" noAdjustHandles="1" noChangeArrowheads="1" noChangeShapeType="1" noTextEdit="1"/>
              </p:cNvSpPr>
              <p:nvPr/>
            </p:nvSpPr>
            <p:spPr>
              <a:xfrm>
                <a:off x="728782" y="2063250"/>
                <a:ext cx="10024099" cy="3973117"/>
              </a:xfrm>
              <a:prstGeom prst="rect">
                <a:avLst/>
              </a:prstGeom>
              <a:blipFill>
                <a:blip r:embed="rId3"/>
                <a:stretch>
                  <a:fillRect l="-886"/>
                </a:stretch>
              </a:blipFill>
            </p:spPr>
            <p:txBody>
              <a:bodyPr/>
              <a:lstStyle/>
              <a:p>
                <a:r>
                  <a:rPr lang="en-US">
                    <a:noFill/>
                  </a:rPr>
                  <a:t> </a:t>
                </a:r>
              </a:p>
            </p:txBody>
          </p:sp>
        </mc:Fallback>
      </mc:AlternateContent>
      <p:sp>
        <p:nvSpPr>
          <p:cNvPr id="14" name="Title 1">
            <a:extLst>
              <a:ext uri="{FF2B5EF4-FFF2-40B4-BE49-F238E27FC236}">
                <a16:creationId xmlns:a16="http://schemas.microsoft.com/office/drawing/2014/main" id="{AF8D4840-255C-2C4E-B219-B528C4466CF4}"/>
              </a:ext>
            </a:extLst>
          </p:cNvPr>
          <p:cNvSpPr txBox="1">
            <a:spLocks/>
          </p:cNvSpPr>
          <p:nvPr/>
        </p:nvSpPr>
        <p:spPr>
          <a:xfrm>
            <a:off x="3916893" y="821633"/>
            <a:ext cx="4782197" cy="770015"/>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pPr algn="ctr">
              <a:lnSpc>
                <a:spcPct val="150000"/>
              </a:lnSpc>
            </a:pPr>
            <a:r>
              <a:rPr lang="en-US" b="1" dirty="0">
                <a:solidFill>
                  <a:srgbClr val="C00000"/>
                </a:solidFill>
              </a:rPr>
              <a:t>Ideal syntactic paraphraser</a:t>
            </a:r>
          </a:p>
        </p:txBody>
      </p:sp>
      <p:sp>
        <p:nvSpPr>
          <p:cNvPr id="15" name="Rectangle 14">
            <a:extLst>
              <a:ext uri="{FF2B5EF4-FFF2-40B4-BE49-F238E27FC236}">
                <a16:creationId xmlns:a16="http://schemas.microsoft.com/office/drawing/2014/main" id="{662C0202-5EDB-7B4F-B6E5-7B56CD07F1CE}"/>
              </a:ext>
            </a:extLst>
          </p:cNvPr>
          <p:cNvSpPr/>
          <p:nvPr/>
        </p:nvSpPr>
        <p:spPr>
          <a:xfrm>
            <a:off x="233452" y="6400412"/>
            <a:ext cx="3837104" cy="282940"/>
          </a:xfrm>
          <a:prstGeom prst="rect">
            <a:avLst/>
          </a:prstGeom>
        </p:spPr>
        <p:txBody>
          <a:bodyPr wrap="square">
            <a:spAutoFit/>
          </a:bodyPr>
          <a:lstStyle/>
          <a:p>
            <a:r>
              <a:rPr lang="en-US" sz="1200" dirty="0"/>
              <a:t>Slide based on, inspired by, or directly from Mohit </a:t>
            </a:r>
            <a:r>
              <a:rPr lang="en-US" sz="1200" dirty="0" err="1"/>
              <a:t>Iyyer</a:t>
            </a:r>
            <a:endParaRPr lang="en-US" sz="1200" dirty="0"/>
          </a:p>
        </p:txBody>
      </p:sp>
    </p:spTree>
    <p:extLst>
      <p:ext uri="{BB962C8B-B14F-4D97-AF65-F5344CB8AC3E}">
        <p14:creationId xmlns:p14="http://schemas.microsoft.com/office/powerpoint/2010/main" val="125608948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9">
            <a:extLst>
              <a:ext uri="{FF2B5EF4-FFF2-40B4-BE49-F238E27FC236}">
                <a16:creationId xmlns:a16="http://schemas.microsoft.com/office/drawing/2014/main" id="{8FA61FDA-A3CB-E84C-A962-D3AC79F2AB27}"/>
              </a:ext>
            </a:extLst>
          </p:cNvPr>
          <p:cNvSpPr>
            <a:spLocks noGrp="1"/>
          </p:cNvSpPr>
          <p:nvPr>
            <p:ph type="sldNum" sz="quarter" idx="12"/>
          </p:nvPr>
        </p:nvSpPr>
        <p:spPr>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32</a:t>
            </a:fld>
            <a:endParaRPr lang="en-US" dirty="0"/>
          </a:p>
        </p:txBody>
      </p:sp>
      <p:sp>
        <p:nvSpPr>
          <p:cNvPr id="10" name="Rectangle 9">
            <a:extLst>
              <a:ext uri="{FF2B5EF4-FFF2-40B4-BE49-F238E27FC236}">
                <a16:creationId xmlns:a16="http://schemas.microsoft.com/office/drawing/2014/main" id="{D9E6B28E-BEBE-FA44-AB02-A31AC669143A}"/>
              </a:ext>
            </a:extLst>
          </p:cNvPr>
          <p:cNvSpPr/>
          <p:nvPr/>
        </p:nvSpPr>
        <p:spPr>
          <a:xfrm>
            <a:off x="351847" y="709371"/>
            <a:ext cx="469956" cy="9069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3DB697AE-0516-FF44-B886-7AE13FD57F6E}"/>
              </a:ext>
            </a:extLst>
          </p:cNvPr>
          <p:cNvSpPr txBox="1">
            <a:spLocks/>
          </p:cNvSpPr>
          <p:nvPr/>
        </p:nvSpPr>
        <p:spPr>
          <a:xfrm>
            <a:off x="233451" y="174626"/>
            <a:ext cx="2701478" cy="62543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r>
              <a:rPr lang="en-US" dirty="0"/>
              <a:t>MT</a:t>
            </a:r>
            <a:endParaRPr lang="en-US" dirty="0">
              <a:solidFill>
                <a:srgbClr val="7030A0"/>
              </a:solidFill>
            </a:endParaRPr>
          </a:p>
        </p:txBody>
      </p:sp>
      <p:sp>
        <p:nvSpPr>
          <p:cNvPr id="13" name="Title 1">
            <a:extLst>
              <a:ext uri="{FF2B5EF4-FFF2-40B4-BE49-F238E27FC236}">
                <a16:creationId xmlns:a16="http://schemas.microsoft.com/office/drawing/2014/main" id="{913679E0-3382-B84C-800F-E9D2A48ED478}"/>
              </a:ext>
            </a:extLst>
          </p:cNvPr>
          <p:cNvSpPr txBox="1">
            <a:spLocks/>
          </p:cNvSpPr>
          <p:nvPr/>
        </p:nvSpPr>
        <p:spPr>
          <a:xfrm>
            <a:off x="1326161" y="1766731"/>
            <a:ext cx="9537962" cy="770016"/>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pPr algn="ctr">
              <a:lnSpc>
                <a:spcPct val="150000"/>
              </a:lnSpc>
              <a:spcBef>
                <a:spcPts val="2000"/>
              </a:spcBef>
            </a:pPr>
            <a:r>
              <a:rPr lang="en-US" sz="2400" dirty="0"/>
              <a:t>Usually you require inventory only when you plan to sell your assets</a:t>
            </a:r>
          </a:p>
        </p:txBody>
      </p:sp>
      <p:sp>
        <p:nvSpPr>
          <p:cNvPr id="14" name="Title 1">
            <a:extLst>
              <a:ext uri="{FF2B5EF4-FFF2-40B4-BE49-F238E27FC236}">
                <a16:creationId xmlns:a16="http://schemas.microsoft.com/office/drawing/2014/main" id="{AF8D4840-255C-2C4E-B219-B528C4466CF4}"/>
              </a:ext>
            </a:extLst>
          </p:cNvPr>
          <p:cNvSpPr txBox="1">
            <a:spLocks/>
          </p:cNvSpPr>
          <p:nvPr/>
        </p:nvSpPr>
        <p:spPr>
          <a:xfrm>
            <a:off x="3053325" y="324363"/>
            <a:ext cx="6083634" cy="770015"/>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pPr algn="ctr">
              <a:lnSpc>
                <a:spcPct val="150000"/>
              </a:lnSpc>
            </a:pPr>
            <a:r>
              <a:rPr lang="en-US" b="1" dirty="0">
                <a:solidFill>
                  <a:srgbClr val="C00000"/>
                </a:solidFill>
              </a:rPr>
              <a:t>Syntactic paraphrase generation</a:t>
            </a:r>
          </a:p>
        </p:txBody>
      </p:sp>
      <p:sp>
        <p:nvSpPr>
          <p:cNvPr id="7" name="Title 1">
            <a:extLst>
              <a:ext uri="{FF2B5EF4-FFF2-40B4-BE49-F238E27FC236}">
                <a16:creationId xmlns:a16="http://schemas.microsoft.com/office/drawing/2014/main" id="{1CF89FE8-FF79-F448-924A-20FCD0895C55}"/>
              </a:ext>
            </a:extLst>
          </p:cNvPr>
          <p:cNvSpPr txBox="1">
            <a:spLocks/>
          </p:cNvSpPr>
          <p:nvPr/>
        </p:nvSpPr>
        <p:spPr>
          <a:xfrm>
            <a:off x="490949" y="1228210"/>
            <a:ext cx="2186481" cy="770015"/>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pPr>
              <a:lnSpc>
                <a:spcPct val="150000"/>
              </a:lnSpc>
            </a:pPr>
            <a:r>
              <a:rPr lang="en-US" sz="2400" b="1" dirty="0">
                <a:solidFill>
                  <a:schemeClr val="accent5">
                    <a:lumMod val="75000"/>
                  </a:schemeClr>
                </a:solidFill>
              </a:rPr>
              <a:t>ORIGINAL</a:t>
            </a:r>
          </a:p>
        </p:txBody>
      </p:sp>
      <p:sp>
        <p:nvSpPr>
          <p:cNvPr id="8" name="Title 1">
            <a:extLst>
              <a:ext uri="{FF2B5EF4-FFF2-40B4-BE49-F238E27FC236}">
                <a16:creationId xmlns:a16="http://schemas.microsoft.com/office/drawing/2014/main" id="{B42A6B13-63AE-E54E-AFF0-EE07B66E5451}"/>
              </a:ext>
            </a:extLst>
          </p:cNvPr>
          <p:cNvSpPr txBox="1">
            <a:spLocks/>
          </p:cNvSpPr>
          <p:nvPr/>
        </p:nvSpPr>
        <p:spPr>
          <a:xfrm>
            <a:off x="490948" y="2658985"/>
            <a:ext cx="3120353" cy="770015"/>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pPr>
              <a:lnSpc>
                <a:spcPct val="150000"/>
              </a:lnSpc>
            </a:pPr>
            <a:r>
              <a:rPr lang="en-US" sz="2400" b="1" dirty="0">
                <a:solidFill>
                  <a:schemeClr val="accent5">
                    <a:lumMod val="75000"/>
                  </a:schemeClr>
                </a:solidFill>
              </a:rPr>
              <a:t>PARAPHRASES</a:t>
            </a:r>
          </a:p>
        </p:txBody>
      </p:sp>
      <p:sp>
        <p:nvSpPr>
          <p:cNvPr id="12" name="Title 1">
            <a:extLst>
              <a:ext uri="{FF2B5EF4-FFF2-40B4-BE49-F238E27FC236}">
                <a16:creationId xmlns:a16="http://schemas.microsoft.com/office/drawing/2014/main" id="{EBD11482-4F1E-9A4E-9264-A3A16A999F87}"/>
              </a:ext>
            </a:extLst>
          </p:cNvPr>
          <p:cNvSpPr txBox="1">
            <a:spLocks/>
          </p:cNvSpPr>
          <p:nvPr/>
        </p:nvSpPr>
        <p:spPr>
          <a:xfrm>
            <a:off x="1177618" y="3329051"/>
            <a:ext cx="9899353" cy="3392423"/>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pPr marL="342900" indent="-342900">
              <a:lnSpc>
                <a:spcPct val="100000"/>
              </a:lnSpc>
              <a:spcBef>
                <a:spcPts val="2000"/>
              </a:spcBef>
              <a:buFont typeface="Arial" panose="020B0604020202020204" pitchFamily="34" charset="0"/>
              <a:buChar char="•"/>
            </a:pPr>
            <a:r>
              <a:rPr lang="en-US" sz="2400" dirty="0"/>
              <a:t>Usually, you required the inventory only if you were planning to sell the assets</a:t>
            </a:r>
          </a:p>
          <a:p>
            <a:pPr marL="342900" indent="-342900">
              <a:lnSpc>
                <a:spcPct val="100000"/>
              </a:lnSpc>
              <a:spcBef>
                <a:spcPts val="2000"/>
              </a:spcBef>
              <a:buFont typeface="Arial" panose="020B0604020202020204" pitchFamily="34" charset="0"/>
              <a:buChar char="•"/>
            </a:pPr>
            <a:r>
              <a:rPr lang="en-US" sz="2400" dirty="0"/>
              <a:t>When you plan to sell your assets, you usually require inventory</a:t>
            </a:r>
          </a:p>
          <a:p>
            <a:pPr marL="342900" indent="-342900">
              <a:lnSpc>
                <a:spcPct val="100000"/>
              </a:lnSpc>
              <a:spcBef>
                <a:spcPts val="2000"/>
              </a:spcBef>
              <a:buFont typeface="Arial" panose="020B0604020202020204" pitchFamily="34" charset="0"/>
              <a:buChar char="•"/>
            </a:pPr>
            <a:r>
              <a:rPr lang="en-US" sz="2400" dirty="0"/>
              <a:t>You need inventory when you plan to sell your assets</a:t>
            </a:r>
          </a:p>
          <a:p>
            <a:pPr marL="342900" indent="-342900">
              <a:lnSpc>
                <a:spcPct val="100000"/>
              </a:lnSpc>
              <a:spcBef>
                <a:spcPts val="2000"/>
              </a:spcBef>
              <a:buFont typeface="Arial" panose="020B0604020202020204" pitchFamily="34" charset="0"/>
              <a:buChar char="•"/>
            </a:pPr>
            <a:r>
              <a:rPr lang="en-US" sz="2400" dirty="0"/>
              <a:t>Do the inventory when you plan to sell your assets</a:t>
            </a:r>
          </a:p>
        </p:txBody>
      </p:sp>
      <p:sp>
        <p:nvSpPr>
          <p:cNvPr id="15" name="Rectangle 14">
            <a:extLst>
              <a:ext uri="{FF2B5EF4-FFF2-40B4-BE49-F238E27FC236}">
                <a16:creationId xmlns:a16="http://schemas.microsoft.com/office/drawing/2014/main" id="{561347A0-F906-414E-96C4-CD3369FCE352}"/>
              </a:ext>
            </a:extLst>
          </p:cNvPr>
          <p:cNvSpPr/>
          <p:nvPr/>
        </p:nvSpPr>
        <p:spPr>
          <a:xfrm>
            <a:off x="233452" y="6400412"/>
            <a:ext cx="3837104" cy="282940"/>
          </a:xfrm>
          <a:prstGeom prst="rect">
            <a:avLst/>
          </a:prstGeom>
        </p:spPr>
        <p:txBody>
          <a:bodyPr wrap="square">
            <a:spAutoFit/>
          </a:bodyPr>
          <a:lstStyle/>
          <a:p>
            <a:r>
              <a:rPr lang="en-US" sz="1200" dirty="0"/>
              <a:t>Slide based on, inspired by, or directly from Mohit </a:t>
            </a:r>
            <a:r>
              <a:rPr lang="en-US" sz="1200" dirty="0" err="1"/>
              <a:t>Iyyer</a:t>
            </a:r>
            <a:endParaRPr lang="en-US" sz="1200" dirty="0"/>
          </a:p>
        </p:txBody>
      </p:sp>
    </p:spTree>
    <p:extLst>
      <p:ext uri="{BB962C8B-B14F-4D97-AF65-F5344CB8AC3E}">
        <p14:creationId xmlns:p14="http://schemas.microsoft.com/office/powerpoint/2010/main" val="28667256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9">
            <a:extLst>
              <a:ext uri="{FF2B5EF4-FFF2-40B4-BE49-F238E27FC236}">
                <a16:creationId xmlns:a16="http://schemas.microsoft.com/office/drawing/2014/main" id="{8FA61FDA-A3CB-E84C-A962-D3AC79F2AB27}"/>
              </a:ext>
            </a:extLst>
          </p:cNvPr>
          <p:cNvSpPr>
            <a:spLocks noGrp="1"/>
          </p:cNvSpPr>
          <p:nvPr>
            <p:ph type="sldNum" sz="quarter" idx="12"/>
          </p:nvPr>
        </p:nvSpPr>
        <p:spPr>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33</a:t>
            </a:fld>
            <a:endParaRPr lang="en-US" dirty="0"/>
          </a:p>
        </p:txBody>
      </p:sp>
      <p:sp>
        <p:nvSpPr>
          <p:cNvPr id="10" name="Rectangle 9">
            <a:extLst>
              <a:ext uri="{FF2B5EF4-FFF2-40B4-BE49-F238E27FC236}">
                <a16:creationId xmlns:a16="http://schemas.microsoft.com/office/drawing/2014/main" id="{D9E6B28E-BEBE-FA44-AB02-A31AC669143A}"/>
              </a:ext>
            </a:extLst>
          </p:cNvPr>
          <p:cNvSpPr/>
          <p:nvPr/>
        </p:nvSpPr>
        <p:spPr>
          <a:xfrm>
            <a:off x="351847" y="709371"/>
            <a:ext cx="469956" cy="9069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3DB697AE-0516-FF44-B886-7AE13FD57F6E}"/>
              </a:ext>
            </a:extLst>
          </p:cNvPr>
          <p:cNvSpPr txBox="1">
            <a:spLocks/>
          </p:cNvSpPr>
          <p:nvPr/>
        </p:nvSpPr>
        <p:spPr>
          <a:xfrm>
            <a:off x="233451" y="174626"/>
            <a:ext cx="2701478" cy="62543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r>
              <a:rPr lang="en-US" dirty="0"/>
              <a:t>MT</a:t>
            </a:r>
            <a:endParaRPr lang="en-US" dirty="0">
              <a:solidFill>
                <a:srgbClr val="7030A0"/>
              </a:solidFill>
            </a:endParaRPr>
          </a:p>
        </p:txBody>
      </p:sp>
      <p:sp>
        <p:nvSpPr>
          <p:cNvPr id="13" name="Title 1">
            <a:extLst>
              <a:ext uri="{FF2B5EF4-FFF2-40B4-BE49-F238E27FC236}">
                <a16:creationId xmlns:a16="http://schemas.microsoft.com/office/drawing/2014/main" id="{913679E0-3382-B84C-800F-E9D2A48ED478}"/>
              </a:ext>
            </a:extLst>
          </p:cNvPr>
          <p:cNvSpPr txBox="1">
            <a:spLocks/>
          </p:cNvSpPr>
          <p:nvPr/>
        </p:nvSpPr>
        <p:spPr>
          <a:xfrm>
            <a:off x="1326161" y="1766731"/>
            <a:ext cx="9537962" cy="770016"/>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pPr algn="ctr">
              <a:lnSpc>
                <a:spcPct val="150000"/>
              </a:lnSpc>
              <a:spcBef>
                <a:spcPts val="2000"/>
              </a:spcBef>
            </a:pPr>
            <a:r>
              <a:rPr lang="en-US" sz="2400" dirty="0"/>
              <a:t>Usually you require inventory only when you plan to sell your assets</a:t>
            </a:r>
          </a:p>
        </p:txBody>
      </p:sp>
      <p:sp>
        <p:nvSpPr>
          <p:cNvPr id="14" name="Title 1">
            <a:extLst>
              <a:ext uri="{FF2B5EF4-FFF2-40B4-BE49-F238E27FC236}">
                <a16:creationId xmlns:a16="http://schemas.microsoft.com/office/drawing/2014/main" id="{AF8D4840-255C-2C4E-B219-B528C4466CF4}"/>
              </a:ext>
            </a:extLst>
          </p:cNvPr>
          <p:cNvSpPr txBox="1">
            <a:spLocks/>
          </p:cNvSpPr>
          <p:nvPr/>
        </p:nvSpPr>
        <p:spPr>
          <a:xfrm>
            <a:off x="3053325" y="324363"/>
            <a:ext cx="6083634" cy="770015"/>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pPr algn="ctr">
              <a:lnSpc>
                <a:spcPct val="150000"/>
              </a:lnSpc>
            </a:pPr>
            <a:r>
              <a:rPr lang="en-US" b="1" dirty="0">
                <a:solidFill>
                  <a:srgbClr val="C00000"/>
                </a:solidFill>
              </a:rPr>
              <a:t>Syntactic paraphrase generation</a:t>
            </a:r>
          </a:p>
        </p:txBody>
      </p:sp>
      <p:sp>
        <p:nvSpPr>
          <p:cNvPr id="7" name="Title 1">
            <a:extLst>
              <a:ext uri="{FF2B5EF4-FFF2-40B4-BE49-F238E27FC236}">
                <a16:creationId xmlns:a16="http://schemas.microsoft.com/office/drawing/2014/main" id="{1CF89FE8-FF79-F448-924A-20FCD0895C55}"/>
              </a:ext>
            </a:extLst>
          </p:cNvPr>
          <p:cNvSpPr txBox="1">
            <a:spLocks/>
          </p:cNvSpPr>
          <p:nvPr/>
        </p:nvSpPr>
        <p:spPr>
          <a:xfrm>
            <a:off x="490949" y="1228210"/>
            <a:ext cx="2186481" cy="770015"/>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pPr>
              <a:lnSpc>
                <a:spcPct val="150000"/>
              </a:lnSpc>
            </a:pPr>
            <a:r>
              <a:rPr lang="en-US" sz="2400" b="1" dirty="0">
                <a:solidFill>
                  <a:schemeClr val="accent5">
                    <a:lumMod val="75000"/>
                  </a:schemeClr>
                </a:solidFill>
              </a:rPr>
              <a:t>ORIGINAL</a:t>
            </a:r>
          </a:p>
        </p:txBody>
      </p:sp>
      <p:sp>
        <p:nvSpPr>
          <p:cNvPr id="8" name="Title 1">
            <a:extLst>
              <a:ext uri="{FF2B5EF4-FFF2-40B4-BE49-F238E27FC236}">
                <a16:creationId xmlns:a16="http://schemas.microsoft.com/office/drawing/2014/main" id="{B42A6B13-63AE-E54E-AFF0-EE07B66E5451}"/>
              </a:ext>
            </a:extLst>
          </p:cNvPr>
          <p:cNvSpPr txBox="1">
            <a:spLocks/>
          </p:cNvSpPr>
          <p:nvPr/>
        </p:nvSpPr>
        <p:spPr>
          <a:xfrm>
            <a:off x="490948" y="2658985"/>
            <a:ext cx="3120353" cy="770015"/>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pPr>
              <a:lnSpc>
                <a:spcPct val="150000"/>
              </a:lnSpc>
            </a:pPr>
            <a:r>
              <a:rPr lang="en-US" sz="2400" b="1" dirty="0">
                <a:solidFill>
                  <a:schemeClr val="accent5">
                    <a:lumMod val="75000"/>
                  </a:schemeClr>
                </a:solidFill>
              </a:rPr>
              <a:t>PARAPHRASES</a:t>
            </a:r>
          </a:p>
        </p:txBody>
      </p:sp>
      <p:sp>
        <p:nvSpPr>
          <p:cNvPr id="12" name="Title 1">
            <a:extLst>
              <a:ext uri="{FF2B5EF4-FFF2-40B4-BE49-F238E27FC236}">
                <a16:creationId xmlns:a16="http://schemas.microsoft.com/office/drawing/2014/main" id="{EBD11482-4F1E-9A4E-9264-A3A16A999F87}"/>
              </a:ext>
            </a:extLst>
          </p:cNvPr>
          <p:cNvSpPr txBox="1">
            <a:spLocks/>
          </p:cNvSpPr>
          <p:nvPr/>
        </p:nvSpPr>
        <p:spPr>
          <a:xfrm>
            <a:off x="1177618" y="3329051"/>
            <a:ext cx="9899353" cy="3392423"/>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pPr marL="342900" indent="-342900">
              <a:lnSpc>
                <a:spcPct val="100000"/>
              </a:lnSpc>
              <a:spcBef>
                <a:spcPts val="2000"/>
              </a:spcBef>
              <a:buFont typeface="Arial" panose="020B0604020202020204" pitchFamily="34" charset="0"/>
              <a:buChar char="•"/>
            </a:pPr>
            <a:r>
              <a:rPr lang="en-US" sz="2400" dirty="0"/>
              <a:t>Usually, you required the inventory only if you were planning to sell the assets</a:t>
            </a:r>
          </a:p>
          <a:p>
            <a:pPr marL="342900" indent="-342900">
              <a:lnSpc>
                <a:spcPct val="100000"/>
              </a:lnSpc>
              <a:spcBef>
                <a:spcPts val="2000"/>
              </a:spcBef>
              <a:buFont typeface="Arial" panose="020B0604020202020204" pitchFamily="34" charset="0"/>
              <a:buChar char="•"/>
            </a:pPr>
            <a:r>
              <a:rPr lang="en-US" sz="2400" dirty="0"/>
              <a:t>When you plan to sell your assets, you usually require inventory</a:t>
            </a:r>
          </a:p>
          <a:p>
            <a:pPr marL="342900" indent="-342900">
              <a:lnSpc>
                <a:spcPct val="100000"/>
              </a:lnSpc>
              <a:spcBef>
                <a:spcPts val="2000"/>
              </a:spcBef>
              <a:buFont typeface="Arial" panose="020B0604020202020204" pitchFamily="34" charset="0"/>
              <a:buChar char="•"/>
            </a:pPr>
            <a:r>
              <a:rPr lang="en-US" sz="2400" dirty="0"/>
              <a:t>You need inventory when you plan to sell your assets</a:t>
            </a:r>
          </a:p>
          <a:p>
            <a:pPr marL="342900" indent="-342900">
              <a:lnSpc>
                <a:spcPct val="100000"/>
              </a:lnSpc>
              <a:spcBef>
                <a:spcPts val="2000"/>
              </a:spcBef>
              <a:buFont typeface="Arial" panose="020B0604020202020204" pitchFamily="34" charset="0"/>
              <a:buChar char="•"/>
            </a:pPr>
            <a:r>
              <a:rPr lang="en-US" sz="2400" dirty="0"/>
              <a:t>Do the inventory when you plan to sell your assets</a:t>
            </a:r>
          </a:p>
        </p:txBody>
      </p:sp>
      <p:sp>
        <p:nvSpPr>
          <p:cNvPr id="15" name="Rectangle 14">
            <a:extLst>
              <a:ext uri="{FF2B5EF4-FFF2-40B4-BE49-F238E27FC236}">
                <a16:creationId xmlns:a16="http://schemas.microsoft.com/office/drawing/2014/main" id="{21DAB1FE-7EA2-DC4B-9A9B-EC973A51495E}"/>
              </a:ext>
            </a:extLst>
          </p:cNvPr>
          <p:cNvSpPr/>
          <p:nvPr/>
        </p:nvSpPr>
        <p:spPr>
          <a:xfrm>
            <a:off x="351847" y="136525"/>
            <a:ext cx="10908124" cy="2271010"/>
          </a:xfrm>
          <a:prstGeom prst="rect">
            <a:avLst/>
          </a:prstGeom>
          <a:solidFill>
            <a:schemeClr val="lt1">
              <a:alpha val="9500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6" name="Title 1">
            <a:extLst>
              <a:ext uri="{FF2B5EF4-FFF2-40B4-BE49-F238E27FC236}">
                <a16:creationId xmlns:a16="http://schemas.microsoft.com/office/drawing/2014/main" id="{CF911B8B-4C17-EC4D-A59E-E30ABBF16CDE}"/>
              </a:ext>
            </a:extLst>
          </p:cNvPr>
          <p:cNvSpPr txBox="1">
            <a:spLocks/>
          </p:cNvSpPr>
          <p:nvPr/>
        </p:nvSpPr>
        <p:spPr>
          <a:xfrm>
            <a:off x="2510420" y="622298"/>
            <a:ext cx="8055980" cy="1598112"/>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pPr>
              <a:lnSpc>
                <a:spcPct val="150000"/>
              </a:lnSpc>
            </a:pPr>
            <a:r>
              <a:rPr lang="en-US" sz="2400" b="1" dirty="0">
                <a:solidFill>
                  <a:srgbClr val="C00000"/>
                </a:solidFill>
              </a:rPr>
              <a:t>These are grammatical, preserve input semantics, have minimal lexical substitution, and high syntactic diversity</a:t>
            </a:r>
          </a:p>
        </p:txBody>
      </p:sp>
      <p:sp>
        <p:nvSpPr>
          <p:cNvPr id="17" name="Rectangle 16">
            <a:extLst>
              <a:ext uri="{FF2B5EF4-FFF2-40B4-BE49-F238E27FC236}">
                <a16:creationId xmlns:a16="http://schemas.microsoft.com/office/drawing/2014/main" id="{A62D8517-5EC5-4A44-B350-E0095B8FF6B8}"/>
              </a:ext>
            </a:extLst>
          </p:cNvPr>
          <p:cNvSpPr/>
          <p:nvPr/>
        </p:nvSpPr>
        <p:spPr>
          <a:xfrm>
            <a:off x="233452" y="6400412"/>
            <a:ext cx="3837104" cy="282940"/>
          </a:xfrm>
          <a:prstGeom prst="rect">
            <a:avLst/>
          </a:prstGeom>
        </p:spPr>
        <p:txBody>
          <a:bodyPr wrap="square">
            <a:spAutoFit/>
          </a:bodyPr>
          <a:lstStyle/>
          <a:p>
            <a:r>
              <a:rPr lang="en-US" sz="1200" dirty="0"/>
              <a:t>Slide based on, inspired by, or directly from Mohit </a:t>
            </a:r>
            <a:r>
              <a:rPr lang="en-US" sz="1200" dirty="0" err="1"/>
              <a:t>Iyyer</a:t>
            </a:r>
            <a:endParaRPr lang="en-US" sz="1200" dirty="0"/>
          </a:p>
        </p:txBody>
      </p:sp>
    </p:spTree>
    <p:extLst>
      <p:ext uri="{BB962C8B-B14F-4D97-AF65-F5344CB8AC3E}">
        <p14:creationId xmlns:p14="http://schemas.microsoft.com/office/powerpoint/2010/main" val="44663668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9">
            <a:extLst>
              <a:ext uri="{FF2B5EF4-FFF2-40B4-BE49-F238E27FC236}">
                <a16:creationId xmlns:a16="http://schemas.microsoft.com/office/drawing/2014/main" id="{8FA61FDA-A3CB-E84C-A962-D3AC79F2AB27}"/>
              </a:ext>
            </a:extLst>
          </p:cNvPr>
          <p:cNvSpPr>
            <a:spLocks noGrp="1"/>
          </p:cNvSpPr>
          <p:nvPr>
            <p:ph type="sldNum" sz="quarter" idx="12"/>
          </p:nvPr>
        </p:nvSpPr>
        <p:spPr>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34</a:t>
            </a:fld>
            <a:endParaRPr lang="en-US" dirty="0"/>
          </a:p>
        </p:txBody>
      </p:sp>
      <p:sp>
        <p:nvSpPr>
          <p:cNvPr id="10" name="Rectangle 9">
            <a:extLst>
              <a:ext uri="{FF2B5EF4-FFF2-40B4-BE49-F238E27FC236}">
                <a16:creationId xmlns:a16="http://schemas.microsoft.com/office/drawing/2014/main" id="{D9E6B28E-BEBE-FA44-AB02-A31AC669143A}"/>
              </a:ext>
            </a:extLst>
          </p:cNvPr>
          <p:cNvSpPr/>
          <p:nvPr/>
        </p:nvSpPr>
        <p:spPr>
          <a:xfrm>
            <a:off x="351847" y="709371"/>
            <a:ext cx="469956" cy="9069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3DB697AE-0516-FF44-B886-7AE13FD57F6E}"/>
              </a:ext>
            </a:extLst>
          </p:cNvPr>
          <p:cNvSpPr txBox="1">
            <a:spLocks/>
          </p:cNvSpPr>
          <p:nvPr/>
        </p:nvSpPr>
        <p:spPr>
          <a:xfrm>
            <a:off x="233451" y="174626"/>
            <a:ext cx="2701478" cy="62543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r>
              <a:rPr lang="en-US" dirty="0"/>
              <a:t>MT</a:t>
            </a:r>
            <a:endParaRPr lang="en-US" dirty="0">
              <a:solidFill>
                <a:srgbClr val="7030A0"/>
              </a:solidFill>
            </a:endParaRPr>
          </a:p>
        </p:txBody>
      </p:sp>
      <p:sp>
        <p:nvSpPr>
          <p:cNvPr id="14" name="Title 1">
            <a:extLst>
              <a:ext uri="{FF2B5EF4-FFF2-40B4-BE49-F238E27FC236}">
                <a16:creationId xmlns:a16="http://schemas.microsoft.com/office/drawing/2014/main" id="{AF8D4840-255C-2C4E-B219-B528C4466CF4}"/>
              </a:ext>
            </a:extLst>
          </p:cNvPr>
          <p:cNvSpPr txBox="1">
            <a:spLocks/>
          </p:cNvSpPr>
          <p:nvPr/>
        </p:nvSpPr>
        <p:spPr>
          <a:xfrm>
            <a:off x="3053325" y="324363"/>
            <a:ext cx="6083634" cy="770015"/>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pPr algn="ctr">
              <a:lnSpc>
                <a:spcPct val="150000"/>
              </a:lnSpc>
            </a:pPr>
            <a:r>
              <a:rPr lang="en-US" b="1" dirty="0">
                <a:solidFill>
                  <a:srgbClr val="C00000"/>
                </a:solidFill>
              </a:rPr>
              <a:t>Long history of paraphrase work</a:t>
            </a:r>
          </a:p>
        </p:txBody>
      </p:sp>
      <p:pic>
        <p:nvPicPr>
          <p:cNvPr id="2" name="Picture 1">
            <a:extLst>
              <a:ext uri="{FF2B5EF4-FFF2-40B4-BE49-F238E27FC236}">
                <a16:creationId xmlns:a16="http://schemas.microsoft.com/office/drawing/2014/main" id="{FA126634-4DC5-6F40-9768-0A29009D51FC}"/>
              </a:ext>
            </a:extLst>
          </p:cNvPr>
          <p:cNvPicPr>
            <a:picLocks noChangeAspect="1"/>
          </p:cNvPicPr>
          <p:nvPr/>
        </p:nvPicPr>
        <p:blipFill>
          <a:blip r:embed="rId3"/>
          <a:stretch>
            <a:fillRect/>
          </a:stretch>
        </p:blipFill>
        <p:spPr>
          <a:xfrm>
            <a:off x="1994315" y="1179306"/>
            <a:ext cx="9006168" cy="5177044"/>
          </a:xfrm>
          <a:prstGeom prst="rect">
            <a:avLst/>
          </a:prstGeom>
        </p:spPr>
      </p:pic>
      <p:sp>
        <p:nvSpPr>
          <p:cNvPr id="17" name="Rectangle 16">
            <a:extLst>
              <a:ext uri="{FF2B5EF4-FFF2-40B4-BE49-F238E27FC236}">
                <a16:creationId xmlns:a16="http://schemas.microsoft.com/office/drawing/2014/main" id="{CBB279C5-1F05-1F4B-B29C-0C20D28C38BD}"/>
              </a:ext>
            </a:extLst>
          </p:cNvPr>
          <p:cNvSpPr/>
          <p:nvPr/>
        </p:nvSpPr>
        <p:spPr>
          <a:xfrm>
            <a:off x="233452" y="6400412"/>
            <a:ext cx="3837104" cy="282940"/>
          </a:xfrm>
          <a:prstGeom prst="rect">
            <a:avLst/>
          </a:prstGeom>
        </p:spPr>
        <p:txBody>
          <a:bodyPr wrap="square">
            <a:spAutoFit/>
          </a:bodyPr>
          <a:lstStyle/>
          <a:p>
            <a:r>
              <a:rPr lang="en-US" sz="1200" dirty="0"/>
              <a:t>Slide based on, inspired by, or directly from Mohit </a:t>
            </a:r>
            <a:r>
              <a:rPr lang="en-US" sz="1200" dirty="0" err="1"/>
              <a:t>Iyyer</a:t>
            </a:r>
            <a:endParaRPr lang="en-US" sz="1200" dirty="0"/>
          </a:p>
        </p:txBody>
      </p:sp>
      <p:sp>
        <p:nvSpPr>
          <p:cNvPr id="18" name="Title 1">
            <a:extLst>
              <a:ext uri="{FF2B5EF4-FFF2-40B4-BE49-F238E27FC236}">
                <a16:creationId xmlns:a16="http://schemas.microsoft.com/office/drawing/2014/main" id="{9056D45C-414D-8D4A-8BD3-B0598AC9DE89}"/>
              </a:ext>
            </a:extLst>
          </p:cNvPr>
          <p:cNvSpPr txBox="1">
            <a:spLocks/>
          </p:cNvSpPr>
          <p:nvPr/>
        </p:nvSpPr>
        <p:spPr>
          <a:xfrm>
            <a:off x="1288676" y="1007674"/>
            <a:ext cx="591027" cy="770015"/>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pPr algn="ctr">
              <a:lnSpc>
                <a:spcPct val="150000"/>
              </a:lnSpc>
            </a:pPr>
            <a:r>
              <a:rPr lang="en-US" b="1" dirty="0">
                <a:solidFill>
                  <a:srgbClr val="C00000"/>
                </a:solidFill>
              </a:rPr>
              <a:t>1</a:t>
            </a:r>
          </a:p>
        </p:txBody>
      </p:sp>
      <p:sp>
        <p:nvSpPr>
          <p:cNvPr id="19" name="Title 1">
            <a:extLst>
              <a:ext uri="{FF2B5EF4-FFF2-40B4-BE49-F238E27FC236}">
                <a16:creationId xmlns:a16="http://schemas.microsoft.com/office/drawing/2014/main" id="{549C3DC1-263B-1D40-B8C3-1EC86CBA9FEF}"/>
              </a:ext>
            </a:extLst>
          </p:cNvPr>
          <p:cNvSpPr txBox="1">
            <a:spLocks/>
          </p:cNvSpPr>
          <p:nvPr/>
        </p:nvSpPr>
        <p:spPr>
          <a:xfrm>
            <a:off x="1288676" y="2658985"/>
            <a:ext cx="591027" cy="770015"/>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pPr algn="ctr">
              <a:lnSpc>
                <a:spcPct val="150000"/>
              </a:lnSpc>
            </a:pPr>
            <a:r>
              <a:rPr lang="en-US" b="1" dirty="0">
                <a:solidFill>
                  <a:srgbClr val="C00000"/>
                </a:solidFill>
              </a:rPr>
              <a:t>2</a:t>
            </a:r>
          </a:p>
        </p:txBody>
      </p:sp>
      <p:sp>
        <p:nvSpPr>
          <p:cNvPr id="20" name="Title 1">
            <a:extLst>
              <a:ext uri="{FF2B5EF4-FFF2-40B4-BE49-F238E27FC236}">
                <a16:creationId xmlns:a16="http://schemas.microsoft.com/office/drawing/2014/main" id="{3AE2A59B-EB81-1D49-9285-F6B3B7797A4A}"/>
              </a:ext>
            </a:extLst>
          </p:cNvPr>
          <p:cNvSpPr txBox="1">
            <a:spLocks/>
          </p:cNvSpPr>
          <p:nvPr/>
        </p:nvSpPr>
        <p:spPr>
          <a:xfrm>
            <a:off x="1288676" y="4628311"/>
            <a:ext cx="591027" cy="770015"/>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pPr algn="ctr">
              <a:lnSpc>
                <a:spcPct val="150000"/>
              </a:lnSpc>
            </a:pPr>
            <a:r>
              <a:rPr lang="en-US" b="1" dirty="0">
                <a:solidFill>
                  <a:srgbClr val="C00000"/>
                </a:solidFill>
              </a:rPr>
              <a:t>3</a:t>
            </a:r>
          </a:p>
        </p:txBody>
      </p:sp>
    </p:spTree>
    <p:extLst>
      <p:ext uri="{BB962C8B-B14F-4D97-AF65-F5344CB8AC3E}">
        <p14:creationId xmlns:p14="http://schemas.microsoft.com/office/powerpoint/2010/main" val="195602924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9">
            <a:extLst>
              <a:ext uri="{FF2B5EF4-FFF2-40B4-BE49-F238E27FC236}">
                <a16:creationId xmlns:a16="http://schemas.microsoft.com/office/drawing/2014/main" id="{8FA61FDA-A3CB-E84C-A962-D3AC79F2AB27}"/>
              </a:ext>
            </a:extLst>
          </p:cNvPr>
          <p:cNvSpPr>
            <a:spLocks noGrp="1"/>
          </p:cNvSpPr>
          <p:nvPr>
            <p:ph type="sldNum" sz="quarter" idx="12"/>
          </p:nvPr>
        </p:nvSpPr>
        <p:spPr>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35</a:t>
            </a:fld>
            <a:endParaRPr lang="en-US" dirty="0"/>
          </a:p>
        </p:txBody>
      </p:sp>
      <p:sp>
        <p:nvSpPr>
          <p:cNvPr id="10" name="Rectangle 9">
            <a:extLst>
              <a:ext uri="{FF2B5EF4-FFF2-40B4-BE49-F238E27FC236}">
                <a16:creationId xmlns:a16="http://schemas.microsoft.com/office/drawing/2014/main" id="{D9E6B28E-BEBE-FA44-AB02-A31AC669143A}"/>
              </a:ext>
            </a:extLst>
          </p:cNvPr>
          <p:cNvSpPr/>
          <p:nvPr/>
        </p:nvSpPr>
        <p:spPr>
          <a:xfrm>
            <a:off x="351847" y="709371"/>
            <a:ext cx="469956" cy="9069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3DB697AE-0516-FF44-B886-7AE13FD57F6E}"/>
              </a:ext>
            </a:extLst>
          </p:cNvPr>
          <p:cNvSpPr txBox="1">
            <a:spLocks/>
          </p:cNvSpPr>
          <p:nvPr/>
        </p:nvSpPr>
        <p:spPr>
          <a:xfrm>
            <a:off x="233451" y="174626"/>
            <a:ext cx="2701478" cy="62543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r>
              <a:rPr lang="en-US" dirty="0"/>
              <a:t>MT</a:t>
            </a:r>
            <a:endParaRPr lang="en-US" dirty="0">
              <a:solidFill>
                <a:srgbClr val="7030A0"/>
              </a:solidFill>
            </a:endParaRPr>
          </a:p>
        </p:txBody>
      </p:sp>
      <p:sp>
        <p:nvSpPr>
          <p:cNvPr id="14" name="Title 1">
            <a:extLst>
              <a:ext uri="{FF2B5EF4-FFF2-40B4-BE49-F238E27FC236}">
                <a16:creationId xmlns:a16="http://schemas.microsoft.com/office/drawing/2014/main" id="{AF8D4840-255C-2C4E-B219-B528C4466CF4}"/>
              </a:ext>
            </a:extLst>
          </p:cNvPr>
          <p:cNvSpPr txBox="1">
            <a:spLocks/>
          </p:cNvSpPr>
          <p:nvPr/>
        </p:nvSpPr>
        <p:spPr>
          <a:xfrm>
            <a:off x="3053325" y="324363"/>
            <a:ext cx="6083634" cy="770015"/>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pPr algn="ctr">
              <a:lnSpc>
                <a:spcPct val="100000"/>
              </a:lnSpc>
            </a:pPr>
            <a:r>
              <a:rPr lang="en-US" b="1" dirty="0">
                <a:solidFill>
                  <a:srgbClr val="C00000"/>
                </a:solidFill>
              </a:rPr>
              <a:t>1. Paraphrasing with descriptive syntactic transformations</a:t>
            </a:r>
          </a:p>
        </p:txBody>
      </p:sp>
      <p:sp>
        <p:nvSpPr>
          <p:cNvPr id="17" name="Rectangle 16">
            <a:extLst>
              <a:ext uri="{FF2B5EF4-FFF2-40B4-BE49-F238E27FC236}">
                <a16:creationId xmlns:a16="http://schemas.microsoft.com/office/drawing/2014/main" id="{CBB279C5-1F05-1F4B-B29C-0C20D28C38BD}"/>
              </a:ext>
            </a:extLst>
          </p:cNvPr>
          <p:cNvSpPr/>
          <p:nvPr/>
        </p:nvSpPr>
        <p:spPr>
          <a:xfrm>
            <a:off x="233452" y="6400412"/>
            <a:ext cx="3837104" cy="282940"/>
          </a:xfrm>
          <a:prstGeom prst="rect">
            <a:avLst/>
          </a:prstGeom>
        </p:spPr>
        <p:txBody>
          <a:bodyPr wrap="square">
            <a:spAutoFit/>
          </a:bodyPr>
          <a:lstStyle/>
          <a:p>
            <a:r>
              <a:rPr lang="en-US" sz="1200" dirty="0"/>
              <a:t>Slide based on, inspired by, or directly from Mohit </a:t>
            </a:r>
            <a:r>
              <a:rPr lang="en-US" sz="1200" dirty="0" err="1"/>
              <a:t>Iyyer</a:t>
            </a:r>
            <a:endParaRPr lang="en-US" sz="1200" dirty="0"/>
          </a:p>
        </p:txBody>
      </p:sp>
      <p:pic>
        <p:nvPicPr>
          <p:cNvPr id="3" name="Picture 2">
            <a:extLst>
              <a:ext uri="{FF2B5EF4-FFF2-40B4-BE49-F238E27FC236}">
                <a16:creationId xmlns:a16="http://schemas.microsoft.com/office/drawing/2014/main" id="{2938581F-29C1-364A-921A-1987315F40AB}"/>
              </a:ext>
            </a:extLst>
          </p:cNvPr>
          <p:cNvPicPr>
            <a:picLocks noChangeAspect="1"/>
          </p:cNvPicPr>
          <p:nvPr/>
        </p:nvPicPr>
        <p:blipFill>
          <a:blip r:embed="rId3"/>
          <a:stretch>
            <a:fillRect/>
          </a:stretch>
        </p:blipFill>
        <p:spPr>
          <a:xfrm>
            <a:off x="1054367" y="2175353"/>
            <a:ext cx="10081550" cy="2849770"/>
          </a:xfrm>
          <a:prstGeom prst="rect">
            <a:avLst/>
          </a:prstGeom>
        </p:spPr>
      </p:pic>
    </p:spTree>
    <p:extLst>
      <p:ext uri="{BB962C8B-B14F-4D97-AF65-F5344CB8AC3E}">
        <p14:creationId xmlns:p14="http://schemas.microsoft.com/office/powerpoint/2010/main" val="119824866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9">
            <a:extLst>
              <a:ext uri="{FF2B5EF4-FFF2-40B4-BE49-F238E27FC236}">
                <a16:creationId xmlns:a16="http://schemas.microsoft.com/office/drawing/2014/main" id="{8FA61FDA-A3CB-E84C-A962-D3AC79F2AB27}"/>
              </a:ext>
            </a:extLst>
          </p:cNvPr>
          <p:cNvSpPr>
            <a:spLocks noGrp="1"/>
          </p:cNvSpPr>
          <p:nvPr>
            <p:ph type="sldNum" sz="quarter" idx="12"/>
          </p:nvPr>
        </p:nvSpPr>
        <p:spPr>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36</a:t>
            </a:fld>
            <a:endParaRPr lang="en-US" dirty="0"/>
          </a:p>
        </p:txBody>
      </p:sp>
      <p:sp>
        <p:nvSpPr>
          <p:cNvPr id="10" name="Rectangle 9">
            <a:extLst>
              <a:ext uri="{FF2B5EF4-FFF2-40B4-BE49-F238E27FC236}">
                <a16:creationId xmlns:a16="http://schemas.microsoft.com/office/drawing/2014/main" id="{D9E6B28E-BEBE-FA44-AB02-A31AC669143A}"/>
              </a:ext>
            </a:extLst>
          </p:cNvPr>
          <p:cNvSpPr/>
          <p:nvPr/>
        </p:nvSpPr>
        <p:spPr>
          <a:xfrm>
            <a:off x="351847" y="709371"/>
            <a:ext cx="469956" cy="9069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3DB697AE-0516-FF44-B886-7AE13FD57F6E}"/>
              </a:ext>
            </a:extLst>
          </p:cNvPr>
          <p:cNvSpPr txBox="1">
            <a:spLocks/>
          </p:cNvSpPr>
          <p:nvPr/>
        </p:nvSpPr>
        <p:spPr>
          <a:xfrm>
            <a:off x="233451" y="174626"/>
            <a:ext cx="2701478" cy="62543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r>
              <a:rPr lang="en-US" dirty="0"/>
              <a:t>MT</a:t>
            </a:r>
            <a:endParaRPr lang="en-US" dirty="0">
              <a:solidFill>
                <a:srgbClr val="7030A0"/>
              </a:solidFill>
            </a:endParaRPr>
          </a:p>
        </p:txBody>
      </p:sp>
      <p:sp>
        <p:nvSpPr>
          <p:cNvPr id="14" name="Title 1">
            <a:extLst>
              <a:ext uri="{FF2B5EF4-FFF2-40B4-BE49-F238E27FC236}">
                <a16:creationId xmlns:a16="http://schemas.microsoft.com/office/drawing/2014/main" id="{AF8D4840-255C-2C4E-B219-B528C4466CF4}"/>
              </a:ext>
            </a:extLst>
          </p:cNvPr>
          <p:cNvSpPr txBox="1">
            <a:spLocks/>
          </p:cNvSpPr>
          <p:nvPr/>
        </p:nvSpPr>
        <p:spPr>
          <a:xfrm>
            <a:off x="2378473" y="487345"/>
            <a:ext cx="7433338" cy="770015"/>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pPr algn="ctr">
              <a:lnSpc>
                <a:spcPct val="100000"/>
              </a:lnSpc>
            </a:pPr>
            <a:r>
              <a:rPr lang="en-US" b="1" dirty="0">
                <a:solidFill>
                  <a:srgbClr val="C00000"/>
                </a:solidFill>
              </a:rPr>
              <a:t>2. Translation-based uncontrolled paraphrasing</a:t>
            </a:r>
          </a:p>
        </p:txBody>
      </p:sp>
      <p:sp>
        <p:nvSpPr>
          <p:cNvPr id="17" name="Rectangle 16">
            <a:extLst>
              <a:ext uri="{FF2B5EF4-FFF2-40B4-BE49-F238E27FC236}">
                <a16:creationId xmlns:a16="http://schemas.microsoft.com/office/drawing/2014/main" id="{CBB279C5-1F05-1F4B-B29C-0C20D28C38BD}"/>
              </a:ext>
            </a:extLst>
          </p:cNvPr>
          <p:cNvSpPr/>
          <p:nvPr/>
        </p:nvSpPr>
        <p:spPr>
          <a:xfrm>
            <a:off x="233452" y="6400412"/>
            <a:ext cx="3837104" cy="282940"/>
          </a:xfrm>
          <a:prstGeom prst="rect">
            <a:avLst/>
          </a:prstGeom>
        </p:spPr>
        <p:txBody>
          <a:bodyPr wrap="square">
            <a:spAutoFit/>
          </a:bodyPr>
          <a:lstStyle/>
          <a:p>
            <a:r>
              <a:rPr lang="en-US" sz="1200" dirty="0"/>
              <a:t>Slide based on, inspired by, or directly from Mohit </a:t>
            </a:r>
            <a:r>
              <a:rPr lang="en-US" sz="1200" dirty="0" err="1"/>
              <a:t>Iyyer</a:t>
            </a:r>
            <a:endParaRPr lang="en-US" sz="1200" dirty="0"/>
          </a:p>
        </p:txBody>
      </p:sp>
      <p:pic>
        <p:nvPicPr>
          <p:cNvPr id="2" name="Picture 1">
            <a:extLst>
              <a:ext uri="{FF2B5EF4-FFF2-40B4-BE49-F238E27FC236}">
                <a16:creationId xmlns:a16="http://schemas.microsoft.com/office/drawing/2014/main" id="{176C51A4-918D-F64E-B9BF-E892C4369728}"/>
              </a:ext>
            </a:extLst>
          </p:cNvPr>
          <p:cNvPicPr>
            <a:picLocks noChangeAspect="1"/>
          </p:cNvPicPr>
          <p:nvPr/>
        </p:nvPicPr>
        <p:blipFill>
          <a:blip r:embed="rId3"/>
          <a:stretch>
            <a:fillRect/>
          </a:stretch>
        </p:blipFill>
        <p:spPr>
          <a:xfrm>
            <a:off x="4509387" y="1805649"/>
            <a:ext cx="6057013" cy="3697549"/>
          </a:xfrm>
          <a:prstGeom prst="rect">
            <a:avLst/>
          </a:prstGeom>
        </p:spPr>
      </p:pic>
      <p:sp>
        <p:nvSpPr>
          <p:cNvPr id="12" name="Title 1">
            <a:extLst>
              <a:ext uri="{FF2B5EF4-FFF2-40B4-BE49-F238E27FC236}">
                <a16:creationId xmlns:a16="http://schemas.microsoft.com/office/drawing/2014/main" id="{B7EE7CA9-2910-504C-8184-1D2724273659}"/>
              </a:ext>
            </a:extLst>
          </p:cNvPr>
          <p:cNvSpPr txBox="1">
            <a:spLocks/>
          </p:cNvSpPr>
          <p:nvPr/>
        </p:nvSpPr>
        <p:spPr>
          <a:xfrm>
            <a:off x="523040" y="2216567"/>
            <a:ext cx="2701478" cy="770015"/>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pPr algn="ctr">
              <a:lnSpc>
                <a:spcPct val="100000"/>
              </a:lnSpc>
            </a:pPr>
            <a:r>
              <a:rPr lang="en-US" b="1" dirty="0"/>
              <a:t>BACK-TRANSLATION</a:t>
            </a:r>
          </a:p>
        </p:txBody>
      </p:sp>
      <p:pic>
        <p:nvPicPr>
          <p:cNvPr id="4" name="Picture 3">
            <a:extLst>
              <a:ext uri="{FF2B5EF4-FFF2-40B4-BE49-F238E27FC236}">
                <a16:creationId xmlns:a16="http://schemas.microsoft.com/office/drawing/2014/main" id="{4DC12CEB-78FB-E745-8D40-1B6AC802310F}"/>
              </a:ext>
            </a:extLst>
          </p:cNvPr>
          <p:cNvPicPr>
            <a:picLocks noChangeAspect="1"/>
          </p:cNvPicPr>
          <p:nvPr/>
        </p:nvPicPr>
        <p:blipFill>
          <a:blip r:embed="rId4"/>
          <a:stretch>
            <a:fillRect/>
          </a:stretch>
        </p:blipFill>
        <p:spPr>
          <a:xfrm>
            <a:off x="374109" y="3162004"/>
            <a:ext cx="3151218" cy="1567570"/>
          </a:xfrm>
          <a:prstGeom prst="rect">
            <a:avLst/>
          </a:prstGeom>
        </p:spPr>
      </p:pic>
    </p:spTree>
    <p:extLst>
      <p:ext uri="{BB962C8B-B14F-4D97-AF65-F5344CB8AC3E}">
        <p14:creationId xmlns:p14="http://schemas.microsoft.com/office/powerpoint/2010/main" val="66897338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9">
            <a:extLst>
              <a:ext uri="{FF2B5EF4-FFF2-40B4-BE49-F238E27FC236}">
                <a16:creationId xmlns:a16="http://schemas.microsoft.com/office/drawing/2014/main" id="{8FA61FDA-A3CB-E84C-A962-D3AC79F2AB27}"/>
              </a:ext>
            </a:extLst>
          </p:cNvPr>
          <p:cNvSpPr>
            <a:spLocks noGrp="1"/>
          </p:cNvSpPr>
          <p:nvPr>
            <p:ph type="sldNum" sz="quarter" idx="12"/>
          </p:nvPr>
        </p:nvSpPr>
        <p:spPr>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37</a:t>
            </a:fld>
            <a:endParaRPr lang="en-US" dirty="0"/>
          </a:p>
        </p:txBody>
      </p:sp>
      <p:sp>
        <p:nvSpPr>
          <p:cNvPr id="10" name="Rectangle 9">
            <a:extLst>
              <a:ext uri="{FF2B5EF4-FFF2-40B4-BE49-F238E27FC236}">
                <a16:creationId xmlns:a16="http://schemas.microsoft.com/office/drawing/2014/main" id="{D9E6B28E-BEBE-FA44-AB02-A31AC669143A}"/>
              </a:ext>
            </a:extLst>
          </p:cNvPr>
          <p:cNvSpPr/>
          <p:nvPr/>
        </p:nvSpPr>
        <p:spPr>
          <a:xfrm>
            <a:off x="351847" y="709371"/>
            <a:ext cx="469956" cy="9069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3DB697AE-0516-FF44-B886-7AE13FD57F6E}"/>
              </a:ext>
            </a:extLst>
          </p:cNvPr>
          <p:cNvSpPr txBox="1">
            <a:spLocks/>
          </p:cNvSpPr>
          <p:nvPr/>
        </p:nvSpPr>
        <p:spPr>
          <a:xfrm>
            <a:off x="233451" y="174626"/>
            <a:ext cx="2701478" cy="62543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r>
              <a:rPr lang="en-US" dirty="0"/>
              <a:t>MT</a:t>
            </a:r>
            <a:endParaRPr lang="en-US" dirty="0">
              <a:solidFill>
                <a:srgbClr val="7030A0"/>
              </a:solidFill>
            </a:endParaRPr>
          </a:p>
        </p:txBody>
      </p:sp>
      <p:sp>
        <p:nvSpPr>
          <p:cNvPr id="12" name="Title 1">
            <a:extLst>
              <a:ext uri="{FF2B5EF4-FFF2-40B4-BE49-F238E27FC236}">
                <a16:creationId xmlns:a16="http://schemas.microsoft.com/office/drawing/2014/main" id="{EBD11482-4F1E-9A4E-9264-A3A16A999F87}"/>
              </a:ext>
            </a:extLst>
          </p:cNvPr>
          <p:cNvSpPr txBox="1">
            <a:spLocks/>
          </p:cNvSpPr>
          <p:nvPr/>
        </p:nvSpPr>
        <p:spPr>
          <a:xfrm>
            <a:off x="1146323" y="1990440"/>
            <a:ext cx="9899353" cy="2636510"/>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pPr marL="342900" indent="-342900">
              <a:lnSpc>
                <a:spcPct val="150000"/>
              </a:lnSpc>
              <a:spcBef>
                <a:spcPts val="2000"/>
              </a:spcBef>
              <a:buFont typeface="Arial" panose="020B0604020202020204" pitchFamily="34" charset="0"/>
              <a:buChar char="•"/>
            </a:pPr>
            <a:r>
              <a:rPr lang="en-US" sz="2400" dirty="0"/>
              <a:t>Could use several intermediate languages for backtranslation</a:t>
            </a:r>
          </a:p>
          <a:p>
            <a:pPr marL="342900" indent="-342900">
              <a:lnSpc>
                <a:spcPct val="150000"/>
              </a:lnSpc>
              <a:spcBef>
                <a:spcPts val="2000"/>
              </a:spcBef>
              <a:buFont typeface="Arial" panose="020B0604020202020204" pitchFamily="34" charset="0"/>
              <a:buChar char="•"/>
            </a:pPr>
            <a:r>
              <a:rPr lang="en-US" sz="2400" dirty="0"/>
              <a:t>There is no control over how wild these sentences may get</a:t>
            </a:r>
          </a:p>
          <a:p>
            <a:pPr marL="342900" indent="-342900">
              <a:lnSpc>
                <a:spcPct val="150000"/>
              </a:lnSpc>
              <a:spcBef>
                <a:spcPts val="2000"/>
              </a:spcBef>
              <a:buFont typeface="Arial" panose="020B0604020202020204" pitchFamily="34" charset="0"/>
              <a:buChar char="•"/>
            </a:pPr>
            <a:r>
              <a:rPr lang="en-US" sz="2400" dirty="0"/>
              <a:t>Limited research on the diversity and quality, due to many moving parts (data available, metrics, required human annotation)</a:t>
            </a:r>
          </a:p>
        </p:txBody>
      </p:sp>
      <p:sp>
        <p:nvSpPr>
          <p:cNvPr id="16" name="Title 1">
            <a:extLst>
              <a:ext uri="{FF2B5EF4-FFF2-40B4-BE49-F238E27FC236}">
                <a16:creationId xmlns:a16="http://schemas.microsoft.com/office/drawing/2014/main" id="{08C75943-AD96-D841-9112-A2B8EC4E773A}"/>
              </a:ext>
            </a:extLst>
          </p:cNvPr>
          <p:cNvSpPr txBox="1">
            <a:spLocks/>
          </p:cNvSpPr>
          <p:nvPr/>
        </p:nvSpPr>
        <p:spPr>
          <a:xfrm>
            <a:off x="2378473" y="487345"/>
            <a:ext cx="7433338" cy="770015"/>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pPr algn="ctr">
              <a:lnSpc>
                <a:spcPct val="100000"/>
              </a:lnSpc>
            </a:pPr>
            <a:r>
              <a:rPr lang="en-US" b="1" dirty="0">
                <a:solidFill>
                  <a:srgbClr val="C00000"/>
                </a:solidFill>
              </a:rPr>
              <a:t>2. Translation-based uncontrolled paraphrasing</a:t>
            </a:r>
          </a:p>
        </p:txBody>
      </p:sp>
    </p:spTree>
    <p:extLst>
      <p:ext uri="{BB962C8B-B14F-4D97-AF65-F5344CB8AC3E}">
        <p14:creationId xmlns:p14="http://schemas.microsoft.com/office/powerpoint/2010/main" val="232256990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9">
            <a:extLst>
              <a:ext uri="{FF2B5EF4-FFF2-40B4-BE49-F238E27FC236}">
                <a16:creationId xmlns:a16="http://schemas.microsoft.com/office/drawing/2014/main" id="{8FA61FDA-A3CB-E84C-A962-D3AC79F2AB27}"/>
              </a:ext>
            </a:extLst>
          </p:cNvPr>
          <p:cNvSpPr>
            <a:spLocks noGrp="1"/>
          </p:cNvSpPr>
          <p:nvPr>
            <p:ph type="sldNum" sz="quarter" idx="12"/>
          </p:nvPr>
        </p:nvSpPr>
        <p:spPr>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38</a:t>
            </a:fld>
            <a:endParaRPr lang="en-US" dirty="0"/>
          </a:p>
        </p:txBody>
      </p:sp>
      <p:sp>
        <p:nvSpPr>
          <p:cNvPr id="10" name="Rectangle 9">
            <a:extLst>
              <a:ext uri="{FF2B5EF4-FFF2-40B4-BE49-F238E27FC236}">
                <a16:creationId xmlns:a16="http://schemas.microsoft.com/office/drawing/2014/main" id="{D9E6B28E-BEBE-FA44-AB02-A31AC669143A}"/>
              </a:ext>
            </a:extLst>
          </p:cNvPr>
          <p:cNvSpPr/>
          <p:nvPr/>
        </p:nvSpPr>
        <p:spPr>
          <a:xfrm>
            <a:off x="351847" y="709371"/>
            <a:ext cx="469956" cy="9069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3DB697AE-0516-FF44-B886-7AE13FD57F6E}"/>
              </a:ext>
            </a:extLst>
          </p:cNvPr>
          <p:cNvSpPr txBox="1">
            <a:spLocks/>
          </p:cNvSpPr>
          <p:nvPr/>
        </p:nvSpPr>
        <p:spPr>
          <a:xfrm>
            <a:off x="233451" y="174626"/>
            <a:ext cx="2701478" cy="62543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r>
              <a:rPr lang="en-US" dirty="0"/>
              <a:t>MT</a:t>
            </a:r>
            <a:endParaRPr lang="en-US" dirty="0">
              <a:solidFill>
                <a:srgbClr val="7030A0"/>
              </a:solidFill>
            </a:endParaRPr>
          </a:p>
        </p:txBody>
      </p:sp>
      <p:sp>
        <p:nvSpPr>
          <p:cNvPr id="12" name="Title 1">
            <a:extLst>
              <a:ext uri="{FF2B5EF4-FFF2-40B4-BE49-F238E27FC236}">
                <a16:creationId xmlns:a16="http://schemas.microsoft.com/office/drawing/2014/main" id="{EBD11482-4F1E-9A4E-9264-A3A16A999F87}"/>
              </a:ext>
            </a:extLst>
          </p:cNvPr>
          <p:cNvSpPr txBox="1">
            <a:spLocks/>
          </p:cNvSpPr>
          <p:nvPr/>
        </p:nvSpPr>
        <p:spPr>
          <a:xfrm>
            <a:off x="1146323" y="1990440"/>
            <a:ext cx="9899353" cy="2636510"/>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pPr>
              <a:lnSpc>
                <a:spcPct val="150000"/>
              </a:lnSpc>
              <a:spcBef>
                <a:spcPts val="2000"/>
              </a:spcBef>
            </a:pPr>
            <a:r>
              <a:rPr lang="en-US" sz="2400" b="1" dirty="0"/>
              <a:t>Step 1: </a:t>
            </a:r>
            <a:r>
              <a:rPr lang="en-US" sz="2400" dirty="0"/>
              <a:t>Generate back-translation sentences from </a:t>
            </a:r>
            <a:r>
              <a:rPr lang="en-US" sz="2400" dirty="0">
                <a:solidFill>
                  <a:srgbClr val="7030A0"/>
                </a:solidFill>
              </a:rPr>
              <a:t>original sentences</a:t>
            </a:r>
          </a:p>
          <a:p>
            <a:pPr>
              <a:lnSpc>
                <a:spcPct val="150000"/>
              </a:lnSpc>
              <a:spcBef>
                <a:spcPts val="2000"/>
              </a:spcBef>
            </a:pPr>
            <a:r>
              <a:rPr lang="en-US" sz="2400" b="1" dirty="0"/>
              <a:t>Step 2: </a:t>
            </a:r>
            <a:r>
              <a:rPr lang="en-US" sz="2400" dirty="0"/>
              <a:t>Run parser (e.g., constituency parsing) on the </a:t>
            </a:r>
            <a:r>
              <a:rPr lang="en-US" sz="2400" dirty="0">
                <a:solidFill>
                  <a:schemeClr val="accent5">
                    <a:lumMod val="75000"/>
                  </a:schemeClr>
                </a:solidFill>
              </a:rPr>
              <a:t>back-translation</a:t>
            </a:r>
          </a:p>
          <a:p>
            <a:pPr>
              <a:lnSpc>
                <a:spcPct val="150000"/>
              </a:lnSpc>
              <a:spcBef>
                <a:spcPts val="2000"/>
              </a:spcBef>
            </a:pPr>
            <a:r>
              <a:rPr lang="en-US" sz="2400" b="1" dirty="0"/>
              <a:t>Step 3: </a:t>
            </a:r>
            <a:r>
              <a:rPr lang="en-US" sz="2400" dirty="0"/>
              <a:t>Train a new model that generates new text, conditioned on the </a:t>
            </a:r>
            <a:r>
              <a:rPr lang="en-US" sz="2400" dirty="0">
                <a:solidFill>
                  <a:srgbClr val="7030A0"/>
                </a:solidFill>
              </a:rPr>
              <a:t>original sentence </a:t>
            </a:r>
            <a:r>
              <a:rPr lang="en-US" sz="2400" dirty="0"/>
              <a:t>and the parsed </a:t>
            </a:r>
            <a:r>
              <a:rPr lang="en-US" sz="2400" dirty="0">
                <a:solidFill>
                  <a:schemeClr val="accent5">
                    <a:lumMod val="75000"/>
                  </a:schemeClr>
                </a:solidFill>
              </a:rPr>
              <a:t>back-translation  </a:t>
            </a:r>
          </a:p>
        </p:txBody>
      </p:sp>
      <p:sp>
        <p:nvSpPr>
          <p:cNvPr id="16" name="Title 1">
            <a:extLst>
              <a:ext uri="{FF2B5EF4-FFF2-40B4-BE49-F238E27FC236}">
                <a16:creationId xmlns:a16="http://schemas.microsoft.com/office/drawing/2014/main" id="{08C75943-AD96-D841-9112-A2B8EC4E773A}"/>
              </a:ext>
            </a:extLst>
          </p:cNvPr>
          <p:cNvSpPr txBox="1">
            <a:spLocks/>
          </p:cNvSpPr>
          <p:nvPr/>
        </p:nvSpPr>
        <p:spPr>
          <a:xfrm>
            <a:off x="2378473" y="487345"/>
            <a:ext cx="7433338" cy="770015"/>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pPr algn="ctr">
              <a:lnSpc>
                <a:spcPct val="100000"/>
              </a:lnSpc>
            </a:pPr>
            <a:r>
              <a:rPr lang="en-US" b="1" dirty="0">
                <a:solidFill>
                  <a:srgbClr val="C00000"/>
                </a:solidFill>
              </a:rPr>
              <a:t>3. Translation-based </a:t>
            </a:r>
            <a:r>
              <a:rPr lang="en-US" b="1" u="sng" dirty="0">
                <a:solidFill>
                  <a:srgbClr val="C00000"/>
                </a:solidFill>
              </a:rPr>
              <a:t>controlled</a:t>
            </a:r>
            <a:r>
              <a:rPr lang="en-US" b="1" dirty="0">
                <a:solidFill>
                  <a:srgbClr val="C00000"/>
                </a:solidFill>
              </a:rPr>
              <a:t> paraphrasing</a:t>
            </a:r>
          </a:p>
        </p:txBody>
      </p:sp>
    </p:spTree>
    <p:extLst>
      <p:ext uri="{BB962C8B-B14F-4D97-AF65-F5344CB8AC3E}">
        <p14:creationId xmlns:p14="http://schemas.microsoft.com/office/powerpoint/2010/main" val="21980972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9">
            <a:extLst>
              <a:ext uri="{FF2B5EF4-FFF2-40B4-BE49-F238E27FC236}">
                <a16:creationId xmlns:a16="http://schemas.microsoft.com/office/drawing/2014/main" id="{8FA61FDA-A3CB-E84C-A962-D3AC79F2AB27}"/>
              </a:ext>
            </a:extLst>
          </p:cNvPr>
          <p:cNvSpPr>
            <a:spLocks noGrp="1"/>
          </p:cNvSpPr>
          <p:nvPr>
            <p:ph type="sldNum" sz="quarter" idx="12"/>
          </p:nvPr>
        </p:nvSpPr>
        <p:spPr>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39</a:t>
            </a:fld>
            <a:endParaRPr lang="en-US" dirty="0"/>
          </a:p>
        </p:txBody>
      </p:sp>
      <p:sp>
        <p:nvSpPr>
          <p:cNvPr id="10" name="Rectangle 9">
            <a:extLst>
              <a:ext uri="{FF2B5EF4-FFF2-40B4-BE49-F238E27FC236}">
                <a16:creationId xmlns:a16="http://schemas.microsoft.com/office/drawing/2014/main" id="{D9E6B28E-BEBE-FA44-AB02-A31AC669143A}"/>
              </a:ext>
            </a:extLst>
          </p:cNvPr>
          <p:cNvSpPr/>
          <p:nvPr/>
        </p:nvSpPr>
        <p:spPr>
          <a:xfrm>
            <a:off x="351847" y="709371"/>
            <a:ext cx="469956" cy="9069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3DB697AE-0516-FF44-B886-7AE13FD57F6E}"/>
              </a:ext>
            </a:extLst>
          </p:cNvPr>
          <p:cNvSpPr txBox="1">
            <a:spLocks/>
          </p:cNvSpPr>
          <p:nvPr/>
        </p:nvSpPr>
        <p:spPr>
          <a:xfrm>
            <a:off x="233451" y="174626"/>
            <a:ext cx="2701478" cy="62543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r>
              <a:rPr lang="en-US" dirty="0"/>
              <a:t>MT</a:t>
            </a:r>
            <a:endParaRPr lang="en-US" dirty="0">
              <a:solidFill>
                <a:srgbClr val="7030A0"/>
              </a:solidFill>
            </a:endParaRPr>
          </a:p>
        </p:txBody>
      </p:sp>
      <p:sp>
        <p:nvSpPr>
          <p:cNvPr id="16" name="Title 1">
            <a:extLst>
              <a:ext uri="{FF2B5EF4-FFF2-40B4-BE49-F238E27FC236}">
                <a16:creationId xmlns:a16="http://schemas.microsoft.com/office/drawing/2014/main" id="{08C75943-AD96-D841-9112-A2B8EC4E773A}"/>
              </a:ext>
            </a:extLst>
          </p:cNvPr>
          <p:cNvSpPr txBox="1">
            <a:spLocks/>
          </p:cNvSpPr>
          <p:nvPr/>
        </p:nvSpPr>
        <p:spPr>
          <a:xfrm>
            <a:off x="2378473" y="487345"/>
            <a:ext cx="7433338" cy="770015"/>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pPr algn="ctr">
              <a:lnSpc>
                <a:spcPct val="100000"/>
              </a:lnSpc>
            </a:pPr>
            <a:r>
              <a:rPr lang="en-US" b="1" dirty="0">
                <a:solidFill>
                  <a:srgbClr val="C00000"/>
                </a:solidFill>
              </a:rPr>
              <a:t>3. Translation-based </a:t>
            </a:r>
            <a:r>
              <a:rPr lang="en-US" b="1" u="sng" dirty="0">
                <a:solidFill>
                  <a:srgbClr val="C00000"/>
                </a:solidFill>
              </a:rPr>
              <a:t>controlled</a:t>
            </a:r>
            <a:r>
              <a:rPr lang="en-US" b="1" dirty="0">
                <a:solidFill>
                  <a:srgbClr val="C00000"/>
                </a:solidFill>
              </a:rPr>
              <a:t> paraphrasing</a:t>
            </a:r>
          </a:p>
        </p:txBody>
      </p:sp>
      <p:pic>
        <p:nvPicPr>
          <p:cNvPr id="2" name="Picture 1">
            <a:extLst>
              <a:ext uri="{FF2B5EF4-FFF2-40B4-BE49-F238E27FC236}">
                <a16:creationId xmlns:a16="http://schemas.microsoft.com/office/drawing/2014/main" id="{9C099FAB-A46A-DD43-8D86-2BEF1BB4F6C0}"/>
              </a:ext>
            </a:extLst>
          </p:cNvPr>
          <p:cNvPicPr>
            <a:picLocks noChangeAspect="1"/>
          </p:cNvPicPr>
          <p:nvPr/>
        </p:nvPicPr>
        <p:blipFill>
          <a:blip r:embed="rId3"/>
          <a:stretch>
            <a:fillRect/>
          </a:stretch>
        </p:blipFill>
        <p:spPr>
          <a:xfrm>
            <a:off x="2264059" y="1529590"/>
            <a:ext cx="7547752" cy="4554529"/>
          </a:xfrm>
          <a:prstGeom prst="rect">
            <a:avLst/>
          </a:prstGeom>
        </p:spPr>
      </p:pic>
      <p:sp>
        <p:nvSpPr>
          <p:cNvPr id="8" name="Rectangle 7">
            <a:extLst>
              <a:ext uri="{FF2B5EF4-FFF2-40B4-BE49-F238E27FC236}">
                <a16:creationId xmlns:a16="http://schemas.microsoft.com/office/drawing/2014/main" id="{4980B06B-3AD1-A14B-B50B-09BA964E0849}"/>
              </a:ext>
            </a:extLst>
          </p:cNvPr>
          <p:cNvSpPr/>
          <p:nvPr/>
        </p:nvSpPr>
        <p:spPr>
          <a:xfrm>
            <a:off x="233452" y="6400412"/>
            <a:ext cx="3837104" cy="282940"/>
          </a:xfrm>
          <a:prstGeom prst="rect">
            <a:avLst/>
          </a:prstGeom>
        </p:spPr>
        <p:txBody>
          <a:bodyPr wrap="square">
            <a:spAutoFit/>
          </a:bodyPr>
          <a:lstStyle/>
          <a:p>
            <a:r>
              <a:rPr lang="en-US" sz="1200" dirty="0"/>
              <a:t>Slide based on, inspired by, or directly from Mohit </a:t>
            </a:r>
            <a:r>
              <a:rPr lang="en-US" sz="1200" dirty="0" err="1"/>
              <a:t>Iyyer</a:t>
            </a:r>
            <a:endParaRPr lang="en-US" sz="1200" dirty="0"/>
          </a:p>
        </p:txBody>
      </p:sp>
      <p:sp>
        <p:nvSpPr>
          <p:cNvPr id="3" name="Rectangle 2">
            <a:extLst>
              <a:ext uri="{FF2B5EF4-FFF2-40B4-BE49-F238E27FC236}">
                <a16:creationId xmlns:a16="http://schemas.microsoft.com/office/drawing/2014/main" id="{2D2F5161-C544-1A4A-824C-81C0FDE169A2}"/>
              </a:ext>
            </a:extLst>
          </p:cNvPr>
          <p:cNvSpPr/>
          <p:nvPr/>
        </p:nvSpPr>
        <p:spPr>
          <a:xfrm>
            <a:off x="586825" y="3059668"/>
            <a:ext cx="1077539" cy="461665"/>
          </a:xfrm>
          <a:prstGeom prst="rect">
            <a:avLst/>
          </a:prstGeom>
        </p:spPr>
        <p:txBody>
          <a:bodyPr wrap="none">
            <a:spAutoFit/>
          </a:bodyPr>
          <a:lstStyle/>
          <a:p>
            <a:r>
              <a:rPr lang="en-US" sz="2400" b="1" dirty="0">
                <a:latin typeface="Avenir Book" panose="02000503020000020003" pitchFamily="2" charset="0"/>
              </a:rPr>
              <a:t>Step 1</a:t>
            </a:r>
            <a:endParaRPr lang="en-US" sz="2400" dirty="0">
              <a:latin typeface="Avenir Book" panose="02000503020000020003" pitchFamily="2" charset="0"/>
            </a:endParaRPr>
          </a:p>
        </p:txBody>
      </p:sp>
    </p:spTree>
    <p:extLst>
      <p:ext uri="{BB962C8B-B14F-4D97-AF65-F5344CB8AC3E}">
        <p14:creationId xmlns:p14="http://schemas.microsoft.com/office/powerpoint/2010/main" val="450861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9">
            <a:extLst>
              <a:ext uri="{FF2B5EF4-FFF2-40B4-BE49-F238E27FC236}">
                <a16:creationId xmlns:a16="http://schemas.microsoft.com/office/drawing/2014/main" id="{7FCB2847-0F6D-EA4A-9C75-CAB26E4B6490}"/>
              </a:ext>
            </a:extLst>
          </p:cNvPr>
          <p:cNvSpPr>
            <a:spLocks noGrp="1"/>
          </p:cNvSpPr>
          <p:nvPr>
            <p:ph type="sldNum" sz="quarter" idx="12"/>
          </p:nvPr>
        </p:nvSpPr>
        <p:spPr>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4</a:t>
            </a:fld>
            <a:endParaRPr lang="en-US"/>
          </a:p>
        </p:txBody>
      </p:sp>
      <p:sp>
        <p:nvSpPr>
          <p:cNvPr id="24" name="Rectangle 23">
            <a:extLst>
              <a:ext uri="{FF2B5EF4-FFF2-40B4-BE49-F238E27FC236}">
                <a16:creationId xmlns:a16="http://schemas.microsoft.com/office/drawing/2014/main" id="{089EF93A-7356-1548-A7E8-F41E1642D039}"/>
              </a:ext>
            </a:extLst>
          </p:cNvPr>
          <p:cNvSpPr/>
          <p:nvPr/>
        </p:nvSpPr>
        <p:spPr>
          <a:xfrm>
            <a:off x="1071344" y="2432510"/>
            <a:ext cx="771242" cy="90716"/>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1C4B93ED-398D-104A-8DBD-E065829DF1B7}"/>
              </a:ext>
            </a:extLst>
          </p:cNvPr>
          <p:cNvSpPr/>
          <p:nvPr/>
        </p:nvSpPr>
        <p:spPr>
          <a:xfrm>
            <a:off x="1071344" y="2514347"/>
            <a:ext cx="771242" cy="100361"/>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5C5A19DF-6AFE-3D46-BCB7-4A811E9A7258}"/>
              </a:ext>
            </a:extLst>
          </p:cNvPr>
          <p:cNvSpPr/>
          <p:nvPr/>
        </p:nvSpPr>
        <p:spPr>
          <a:xfrm>
            <a:off x="501429" y="266222"/>
            <a:ext cx="4419241" cy="584775"/>
          </a:xfrm>
          <a:prstGeom prst="rect">
            <a:avLst/>
          </a:prstGeom>
        </p:spPr>
        <p:txBody>
          <a:bodyPr wrap="square" anchor="b">
            <a:spAutoFit/>
          </a:bodyPr>
          <a:lstStyle/>
          <a:p>
            <a:r>
              <a:rPr lang="en-US" sz="3200" dirty="0">
                <a:solidFill>
                  <a:schemeClr val="tx1">
                    <a:lumMod val="75000"/>
                    <a:lumOff val="25000"/>
                  </a:schemeClr>
                </a:solidFill>
                <a:latin typeface="Avenir Medium" panose="02000503020000020003" pitchFamily="2" charset="0"/>
              </a:rPr>
              <a:t>Outline</a:t>
            </a:r>
          </a:p>
        </p:txBody>
      </p:sp>
      <p:sp>
        <p:nvSpPr>
          <p:cNvPr id="34" name="Subtitle 2">
            <a:extLst>
              <a:ext uri="{FF2B5EF4-FFF2-40B4-BE49-F238E27FC236}">
                <a16:creationId xmlns:a16="http://schemas.microsoft.com/office/drawing/2014/main" id="{8E6B3C04-55C4-0F42-AA01-2F9D4A67747A}"/>
              </a:ext>
            </a:extLst>
          </p:cNvPr>
          <p:cNvSpPr txBox="1">
            <a:spLocks/>
          </p:cNvSpPr>
          <p:nvPr/>
        </p:nvSpPr>
        <p:spPr>
          <a:xfrm>
            <a:off x="2154343" y="1053179"/>
            <a:ext cx="4582634" cy="406229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200000"/>
              </a:lnSpc>
              <a:spcBef>
                <a:spcPts val="0"/>
              </a:spcBef>
              <a:buNone/>
            </a:pPr>
            <a:r>
              <a:rPr lang="en-US" dirty="0">
                <a:solidFill>
                  <a:schemeClr val="bg2">
                    <a:lumMod val="25000"/>
                  </a:schemeClr>
                </a:solidFill>
                <a:latin typeface="Avenir Medium" panose="02000503020000020003" pitchFamily="2" charset="0"/>
              </a:rPr>
              <a:t>Introduction</a:t>
            </a:r>
          </a:p>
          <a:p>
            <a:pPr marL="0" indent="0">
              <a:lnSpc>
                <a:spcPct val="200000"/>
              </a:lnSpc>
              <a:spcBef>
                <a:spcPts val="0"/>
              </a:spcBef>
              <a:buNone/>
            </a:pPr>
            <a:r>
              <a:rPr lang="en-US" dirty="0">
                <a:solidFill>
                  <a:schemeClr val="bg2">
                    <a:lumMod val="25000"/>
                  </a:schemeClr>
                </a:solidFill>
                <a:latin typeface="Avenir Medium" panose="02000503020000020003" pitchFamily="2" charset="0"/>
              </a:rPr>
              <a:t>Paraphrasing</a:t>
            </a:r>
          </a:p>
          <a:p>
            <a:pPr marL="0" indent="0">
              <a:lnSpc>
                <a:spcPct val="200000"/>
              </a:lnSpc>
              <a:spcBef>
                <a:spcPts val="0"/>
              </a:spcBef>
              <a:buNone/>
            </a:pPr>
            <a:r>
              <a:rPr lang="en-US" dirty="0">
                <a:solidFill>
                  <a:schemeClr val="bg2">
                    <a:lumMod val="25000"/>
                  </a:schemeClr>
                </a:solidFill>
                <a:latin typeface="Avenir Medium" panose="02000503020000020003" pitchFamily="2" charset="0"/>
              </a:rPr>
              <a:t>Workshop time</a:t>
            </a:r>
          </a:p>
          <a:p>
            <a:pPr marL="0" indent="0">
              <a:lnSpc>
                <a:spcPct val="200000"/>
              </a:lnSpc>
              <a:spcBef>
                <a:spcPts val="0"/>
              </a:spcBef>
              <a:buNone/>
            </a:pPr>
            <a:r>
              <a:rPr lang="en-US" dirty="0">
                <a:solidFill>
                  <a:schemeClr val="bg2">
                    <a:lumMod val="25000"/>
                  </a:schemeClr>
                </a:solidFill>
                <a:latin typeface="Avenir Medium" panose="02000503020000020003" pitchFamily="2" charset="0"/>
              </a:rPr>
              <a:t>Modern approaches</a:t>
            </a:r>
          </a:p>
        </p:txBody>
      </p:sp>
      <p:sp>
        <p:nvSpPr>
          <p:cNvPr id="36" name="Rectangle 35">
            <a:extLst>
              <a:ext uri="{FF2B5EF4-FFF2-40B4-BE49-F238E27FC236}">
                <a16:creationId xmlns:a16="http://schemas.microsoft.com/office/drawing/2014/main" id="{DBCE070A-FF40-CF4B-B247-92268E839C60}"/>
              </a:ext>
            </a:extLst>
          </p:cNvPr>
          <p:cNvSpPr/>
          <p:nvPr/>
        </p:nvSpPr>
        <p:spPr>
          <a:xfrm>
            <a:off x="1071344" y="1546224"/>
            <a:ext cx="771242" cy="907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Rectangle 38">
            <a:extLst>
              <a:ext uri="{FF2B5EF4-FFF2-40B4-BE49-F238E27FC236}">
                <a16:creationId xmlns:a16="http://schemas.microsoft.com/office/drawing/2014/main" id="{5BE1D01C-75F4-6844-BD94-69D19622427C}"/>
              </a:ext>
            </a:extLst>
          </p:cNvPr>
          <p:cNvSpPr/>
          <p:nvPr/>
        </p:nvSpPr>
        <p:spPr>
          <a:xfrm>
            <a:off x="1071344" y="1636939"/>
            <a:ext cx="771242" cy="10036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Rectangle 41">
            <a:extLst>
              <a:ext uri="{FF2B5EF4-FFF2-40B4-BE49-F238E27FC236}">
                <a16:creationId xmlns:a16="http://schemas.microsoft.com/office/drawing/2014/main" id="{88AF2AF6-4075-DE43-A658-F6C045F505E4}"/>
              </a:ext>
            </a:extLst>
          </p:cNvPr>
          <p:cNvSpPr/>
          <p:nvPr/>
        </p:nvSpPr>
        <p:spPr>
          <a:xfrm>
            <a:off x="1071344" y="3219997"/>
            <a:ext cx="771242" cy="90716"/>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Rectangle 42">
            <a:extLst>
              <a:ext uri="{FF2B5EF4-FFF2-40B4-BE49-F238E27FC236}">
                <a16:creationId xmlns:a16="http://schemas.microsoft.com/office/drawing/2014/main" id="{EABDD73D-1881-B540-B468-959CD46A3AB9}"/>
              </a:ext>
            </a:extLst>
          </p:cNvPr>
          <p:cNvSpPr/>
          <p:nvPr/>
        </p:nvSpPr>
        <p:spPr>
          <a:xfrm>
            <a:off x="1071344" y="3310712"/>
            <a:ext cx="771242" cy="100361"/>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Rectangle 43">
            <a:extLst>
              <a:ext uri="{FF2B5EF4-FFF2-40B4-BE49-F238E27FC236}">
                <a16:creationId xmlns:a16="http://schemas.microsoft.com/office/drawing/2014/main" id="{B2139D2A-65CD-BF47-BDD6-0D34B8061EC1}"/>
              </a:ext>
            </a:extLst>
          </p:cNvPr>
          <p:cNvSpPr/>
          <p:nvPr/>
        </p:nvSpPr>
        <p:spPr>
          <a:xfrm>
            <a:off x="1071344" y="4107077"/>
            <a:ext cx="771242" cy="90716"/>
          </a:xfrm>
          <a:prstGeom prst="rect">
            <a:avLst/>
          </a:prstGeom>
          <a:solidFill>
            <a:srgbClr val="FF9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Rectangle 45">
            <a:extLst>
              <a:ext uri="{FF2B5EF4-FFF2-40B4-BE49-F238E27FC236}">
                <a16:creationId xmlns:a16="http://schemas.microsoft.com/office/drawing/2014/main" id="{9F46F18A-949B-0A43-9195-1F4950B4B2B1}"/>
              </a:ext>
            </a:extLst>
          </p:cNvPr>
          <p:cNvSpPr/>
          <p:nvPr/>
        </p:nvSpPr>
        <p:spPr>
          <a:xfrm>
            <a:off x="1071344" y="4197792"/>
            <a:ext cx="771242" cy="100361"/>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3195750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9">
            <a:extLst>
              <a:ext uri="{FF2B5EF4-FFF2-40B4-BE49-F238E27FC236}">
                <a16:creationId xmlns:a16="http://schemas.microsoft.com/office/drawing/2014/main" id="{8FA61FDA-A3CB-E84C-A962-D3AC79F2AB27}"/>
              </a:ext>
            </a:extLst>
          </p:cNvPr>
          <p:cNvSpPr>
            <a:spLocks noGrp="1"/>
          </p:cNvSpPr>
          <p:nvPr>
            <p:ph type="sldNum" sz="quarter" idx="12"/>
          </p:nvPr>
        </p:nvSpPr>
        <p:spPr>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40</a:t>
            </a:fld>
            <a:endParaRPr lang="en-US" dirty="0"/>
          </a:p>
        </p:txBody>
      </p:sp>
      <p:sp>
        <p:nvSpPr>
          <p:cNvPr id="10" name="Rectangle 9">
            <a:extLst>
              <a:ext uri="{FF2B5EF4-FFF2-40B4-BE49-F238E27FC236}">
                <a16:creationId xmlns:a16="http://schemas.microsoft.com/office/drawing/2014/main" id="{D9E6B28E-BEBE-FA44-AB02-A31AC669143A}"/>
              </a:ext>
            </a:extLst>
          </p:cNvPr>
          <p:cNvSpPr/>
          <p:nvPr/>
        </p:nvSpPr>
        <p:spPr>
          <a:xfrm>
            <a:off x="351847" y="709371"/>
            <a:ext cx="469956" cy="9069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3DB697AE-0516-FF44-B886-7AE13FD57F6E}"/>
              </a:ext>
            </a:extLst>
          </p:cNvPr>
          <p:cNvSpPr txBox="1">
            <a:spLocks/>
          </p:cNvSpPr>
          <p:nvPr/>
        </p:nvSpPr>
        <p:spPr>
          <a:xfrm>
            <a:off x="233451" y="174626"/>
            <a:ext cx="2701478" cy="62543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r>
              <a:rPr lang="en-US" dirty="0"/>
              <a:t>MT</a:t>
            </a:r>
            <a:endParaRPr lang="en-US" dirty="0">
              <a:solidFill>
                <a:srgbClr val="7030A0"/>
              </a:solidFill>
            </a:endParaRPr>
          </a:p>
        </p:txBody>
      </p:sp>
      <p:sp>
        <p:nvSpPr>
          <p:cNvPr id="16" name="Title 1">
            <a:extLst>
              <a:ext uri="{FF2B5EF4-FFF2-40B4-BE49-F238E27FC236}">
                <a16:creationId xmlns:a16="http://schemas.microsoft.com/office/drawing/2014/main" id="{08C75943-AD96-D841-9112-A2B8EC4E773A}"/>
              </a:ext>
            </a:extLst>
          </p:cNvPr>
          <p:cNvSpPr txBox="1">
            <a:spLocks/>
          </p:cNvSpPr>
          <p:nvPr/>
        </p:nvSpPr>
        <p:spPr>
          <a:xfrm>
            <a:off x="2378473" y="487345"/>
            <a:ext cx="7433338" cy="770015"/>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pPr algn="ctr">
              <a:lnSpc>
                <a:spcPct val="100000"/>
              </a:lnSpc>
            </a:pPr>
            <a:r>
              <a:rPr lang="en-US" b="1" dirty="0">
                <a:solidFill>
                  <a:srgbClr val="C00000"/>
                </a:solidFill>
              </a:rPr>
              <a:t>3. Translation-based </a:t>
            </a:r>
            <a:r>
              <a:rPr lang="en-US" b="1" u="sng" dirty="0">
                <a:solidFill>
                  <a:srgbClr val="C00000"/>
                </a:solidFill>
              </a:rPr>
              <a:t>controlled</a:t>
            </a:r>
            <a:r>
              <a:rPr lang="en-US" b="1" dirty="0">
                <a:solidFill>
                  <a:srgbClr val="C00000"/>
                </a:solidFill>
              </a:rPr>
              <a:t> paraphrasing</a:t>
            </a:r>
          </a:p>
        </p:txBody>
      </p:sp>
      <p:pic>
        <p:nvPicPr>
          <p:cNvPr id="37890" name="Picture 2" descr="Constituency Parsing">
            <a:extLst>
              <a:ext uri="{FF2B5EF4-FFF2-40B4-BE49-F238E27FC236}">
                <a16:creationId xmlns:a16="http://schemas.microsoft.com/office/drawing/2014/main" id="{EE841E0E-32F6-0142-8162-0911335483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8958" y="1570079"/>
            <a:ext cx="5685842" cy="3722386"/>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9A0E0D22-3BAC-9546-8A36-48A9B5B054E5}"/>
              </a:ext>
            </a:extLst>
          </p:cNvPr>
          <p:cNvSpPr/>
          <p:nvPr/>
        </p:nvSpPr>
        <p:spPr>
          <a:xfrm>
            <a:off x="586825" y="3059668"/>
            <a:ext cx="1077539" cy="461665"/>
          </a:xfrm>
          <a:prstGeom prst="rect">
            <a:avLst/>
          </a:prstGeom>
        </p:spPr>
        <p:txBody>
          <a:bodyPr wrap="none">
            <a:spAutoFit/>
          </a:bodyPr>
          <a:lstStyle/>
          <a:p>
            <a:r>
              <a:rPr lang="en-US" sz="2400" b="1" dirty="0">
                <a:latin typeface="Avenir Book" panose="02000503020000020003" pitchFamily="2" charset="0"/>
              </a:rPr>
              <a:t>Step 2</a:t>
            </a:r>
            <a:endParaRPr lang="en-US" sz="2400" dirty="0">
              <a:latin typeface="Avenir Book" panose="02000503020000020003" pitchFamily="2" charset="0"/>
            </a:endParaRPr>
          </a:p>
        </p:txBody>
      </p:sp>
    </p:spTree>
    <p:extLst>
      <p:ext uri="{BB962C8B-B14F-4D97-AF65-F5344CB8AC3E}">
        <p14:creationId xmlns:p14="http://schemas.microsoft.com/office/powerpoint/2010/main" val="201315732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9">
            <a:extLst>
              <a:ext uri="{FF2B5EF4-FFF2-40B4-BE49-F238E27FC236}">
                <a16:creationId xmlns:a16="http://schemas.microsoft.com/office/drawing/2014/main" id="{8FA61FDA-A3CB-E84C-A962-D3AC79F2AB27}"/>
              </a:ext>
            </a:extLst>
          </p:cNvPr>
          <p:cNvSpPr>
            <a:spLocks noGrp="1"/>
          </p:cNvSpPr>
          <p:nvPr>
            <p:ph type="sldNum" sz="quarter" idx="12"/>
          </p:nvPr>
        </p:nvSpPr>
        <p:spPr>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41</a:t>
            </a:fld>
            <a:endParaRPr lang="en-US" dirty="0"/>
          </a:p>
        </p:txBody>
      </p:sp>
      <p:sp>
        <p:nvSpPr>
          <p:cNvPr id="10" name="Rectangle 9">
            <a:extLst>
              <a:ext uri="{FF2B5EF4-FFF2-40B4-BE49-F238E27FC236}">
                <a16:creationId xmlns:a16="http://schemas.microsoft.com/office/drawing/2014/main" id="{D9E6B28E-BEBE-FA44-AB02-A31AC669143A}"/>
              </a:ext>
            </a:extLst>
          </p:cNvPr>
          <p:cNvSpPr/>
          <p:nvPr/>
        </p:nvSpPr>
        <p:spPr>
          <a:xfrm>
            <a:off x="351847" y="709371"/>
            <a:ext cx="469956" cy="9069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3DB697AE-0516-FF44-B886-7AE13FD57F6E}"/>
              </a:ext>
            </a:extLst>
          </p:cNvPr>
          <p:cNvSpPr txBox="1">
            <a:spLocks/>
          </p:cNvSpPr>
          <p:nvPr/>
        </p:nvSpPr>
        <p:spPr>
          <a:xfrm>
            <a:off x="233451" y="174626"/>
            <a:ext cx="2701478" cy="62543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r>
              <a:rPr lang="en-US" dirty="0"/>
              <a:t>MT</a:t>
            </a:r>
            <a:endParaRPr lang="en-US" dirty="0">
              <a:solidFill>
                <a:srgbClr val="7030A0"/>
              </a:solidFill>
            </a:endParaRPr>
          </a:p>
        </p:txBody>
      </p:sp>
      <p:sp>
        <p:nvSpPr>
          <p:cNvPr id="16" name="Title 1">
            <a:extLst>
              <a:ext uri="{FF2B5EF4-FFF2-40B4-BE49-F238E27FC236}">
                <a16:creationId xmlns:a16="http://schemas.microsoft.com/office/drawing/2014/main" id="{08C75943-AD96-D841-9112-A2B8EC4E773A}"/>
              </a:ext>
            </a:extLst>
          </p:cNvPr>
          <p:cNvSpPr txBox="1">
            <a:spLocks/>
          </p:cNvSpPr>
          <p:nvPr/>
        </p:nvSpPr>
        <p:spPr>
          <a:xfrm>
            <a:off x="2378473" y="487345"/>
            <a:ext cx="7433338" cy="770015"/>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pPr algn="ctr">
              <a:lnSpc>
                <a:spcPct val="100000"/>
              </a:lnSpc>
            </a:pPr>
            <a:r>
              <a:rPr lang="en-US" b="1" dirty="0">
                <a:solidFill>
                  <a:srgbClr val="C00000"/>
                </a:solidFill>
              </a:rPr>
              <a:t>3. Translation-based </a:t>
            </a:r>
            <a:r>
              <a:rPr lang="en-US" b="1" u="sng" dirty="0">
                <a:solidFill>
                  <a:srgbClr val="C00000"/>
                </a:solidFill>
              </a:rPr>
              <a:t>controlled</a:t>
            </a:r>
            <a:r>
              <a:rPr lang="en-US" b="1" dirty="0">
                <a:solidFill>
                  <a:srgbClr val="C00000"/>
                </a:solidFill>
              </a:rPr>
              <a:t> paraphrasing</a:t>
            </a:r>
          </a:p>
        </p:txBody>
      </p:sp>
      <p:sp>
        <p:nvSpPr>
          <p:cNvPr id="12" name="Rectangle 11">
            <a:extLst>
              <a:ext uri="{FF2B5EF4-FFF2-40B4-BE49-F238E27FC236}">
                <a16:creationId xmlns:a16="http://schemas.microsoft.com/office/drawing/2014/main" id="{9A0E0D22-3BAC-9546-8A36-48A9B5B054E5}"/>
              </a:ext>
            </a:extLst>
          </p:cNvPr>
          <p:cNvSpPr/>
          <p:nvPr/>
        </p:nvSpPr>
        <p:spPr>
          <a:xfrm>
            <a:off x="586825" y="3059668"/>
            <a:ext cx="1077539" cy="461665"/>
          </a:xfrm>
          <a:prstGeom prst="rect">
            <a:avLst/>
          </a:prstGeom>
        </p:spPr>
        <p:txBody>
          <a:bodyPr wrap="none">
            <a:spAutoFit/>
          </a:bodyPr>
          <a:lstStyle/>
          <a:p>
            <a:r>
              <a:rPr lang="en-US" sz="2400" b="1" dirty="0">
                <a:latin typeface="Avenir Book" panose="02000503020000020003" pitchFamily="2" charset="0"/>
              </a:rPr>
              <a:t>Step 3</a:t>
            </a:r>
            <a:endParaRPr lang="en-US" sz="2400" dirty="0">
              <a:latin typeface="Avenir Book" panose="02000503020000020003" pitchFamily="2" charset="0"/>
            </a:endParaRPr>
          </a:p>
        </p:txBody>
      </p:sp>
      <p:pic>
        <p:nvPicPr>
          <p:cNvPr id="2" name="Picture 1">
            <a:extLst>
              <a:ext uri="{FF2B5EF4-FFF2-40B4-BE49-F238E27FC236}">
                <a16:creationId xmlns:a16="http://schemas.microsoft.com/office/drawing/2014/main" id="{C3E97724-12A0-4D42-92E2-0495561AA66D}"/>
              </a:ext>
            </a:extLst>
          </p:cNvPr>
          <p:cNvPicPr>
            <a:picLocks noChangeAspect="1"/>
          </p:cNvPicPr>
          <p:nvPr/>
        </p:nvPicPr>
        <p:blipFill>
          <a:blip r:embed="rId3"/>
          <a:stretch>
            <a:fillRect/>
          </a:stretch>
        </p:blipFill>
        <p:spPr>
          <a:xfrm>
            <a:off x="3340042" y="2028821"/>
            <a:ext cx="6124929" cy="2985023"/>
          </a:xfrm>
          <a:prstGeom prst="rect">
            <a:avLst/>
          </a:prstGeom>
        </p:spPr>
      </p:pic>
      <p:sp>
        <p:nvSpPr>
          <p:cNvPr id="13" name="Rectangle 12">
            <a:extLst>
              <a:ext uri="{FF2B5EF4-FFF2-40B4-BE49-F238E27FC236}">
                <a16:creationId xmlns:a16="http://schemas.microsoft.com/office/drawing/2014/main" id="{C52E87AF-8B11-9A4F-AC04-B864263E9C19}"/>
              </a:ext>
            </a:extLst>
          </p:cNvPr>
          <p:cNvSpPr/>
          <p:nvPr/>
        </p:nvSpPr>
        <p:spPr>
          <a:xfrm>
            <a:off x="233452" y="6400412"/>
            <a:ext cx="3837104" cy="282940"/>
          </a:xfrm>
          <a:prstGeom prst="rect">
            <a:avLst/>
          </a:prstGeom>
        </p:spPr>
        <p:txBody>
          <a:bodyPr wrap="square">
            <a:spAutoFit/>
          </a:bodyPr>
          <a:lstStyle/>
          <a:p>
            <a:r>
              <a:rPr lang="en-US" sz="1200" dirty="0"/>
              <a:t>Slide based on, inspired by, or directly from Mohit </a:t>
            </a:r>
            <a:r>
              <a:rPr lang="en-US" sz="1200" dirty="0" err="1"/>
              <a:t>Iyyer</a:t>
            </a:r>
            <a:endParaRPr lang="en-US" sz="1200" dirty="0"/>
          </a:p>
        </p:txBody>
      </p:sp>
    </p:spTree>
    <p:extLst>
      <p:ext uri="{BB962C8B-B14F-4D97-AF65-F5344CB8AC3E}">
        <p14:creationId xmlns:p14="http://schemas.microsoft.com/office/powerpoint/2010/main" val="11704543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9">
            <a:extLst>
              <a:ext uri="{FF2B5EF4-FFF2-40B4-BE49-F238E27FC236}">
                <a16:creationId xmlns:a16="http://schemas.microsoft.com/office/drawing/2014/main" id="{8FA61FDA-A3CB-E84C-A962-D3AC79F2AB27}"/>
              </a:ext>
            </a:extLst>
          </p:cNvPr>
          <p:cNvSpPr>
            <a:spLocks noGrp="1"/>
          </p:cNvSpPr>
          <p:nvPr>
            <p:ph type="sldNum" sz="quarter" idx="12"/>
          </p:nvPr>
        </p:nvSpPr>
        <p:spPr>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42</a:t>
            </a:fld>
            <a:endParaRPr lang="en-US" dirty="0"/>
          </a:p>
        </p:txBody>
      </p:sp>
      <p:sp>
        <p:nvSpPr>
          <p:cNvPr id="10" name="Rectangle 9">
            <a:extLst>
              <a:ext uri="{FF2B5EF4-FFF2-40B4-BE49-F238E27FC236}">
                <a16:creationId xmlns:a16="http://schemas.microsoft.com/office/drawing/2014/main" id="{D9E6B28E-BEBE-FA44-AB02-A31AC669143A}"/>
              </a:ext>
            </a:extLst>
          </p:cNvPr>
          <p:cNvSpPr/>
          <p:nvPr/>
        </p:nvSpPr>
        <p:spPr>
          <a:xfrm>
            <a:off x="351847" y="709371"/>
            <a:ext cx="469956" cy="9069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3DB697AE-0516-FF44-B886-7AE13FD57F6E}"/>
              </a:ext>
            </a:extLst>
          </p:cNvPr>
          <p:cNvSpPr txBox="1">
            <a:spLocks/>
          </p:cNvSpPr>
          <p:nvPr/>
        </p:nvSpPr>
        <p:spPr>
          <a:xfrm>
            <a:off x="233451" y="174626"/>
            <a:ext cx="2701478" cy="62543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r>
              <a:rPr lang="en-US" dirty="0"/>
              <a:t>MT</a:t>
            </a:r>
            <a:endParaRPr lang="en-US" dirty="0">
              <a:solidFill>
                <a:srgbClr val="7030A0"/>
              </a:solidFill>
            </a:endParaRPr>
          </a:p>
        </p:txBody>
      </p:sp>
      <p:sp>
        <p:nvSpPr>
          <p:cNvPr id="16" name="Title 1">
            <a:extLst>
              <a:ext uri="{FF2B5EF4-FFF2-40B4-BE49-F238E27FC236}">
                <a16:creationId xmlns:a16="http://schemas.microsoft.com/office/drawing/2014/main" id="{08C75943-AD96-D841-9112-A2B8EC4E773A}"/>
              </a:ext>
            </a:extLst>
          </p:cNvPr>
          <p:cNvSpPr txBox="1">
            <a:spLocks/>
          </p:cNvSpPr>
          <p:nvPr/>
        </p:nvSpPr>
        <p:spPr>
          <a:xfrm>
            <a:off x="2378473" y="487345"/>
            <a:ext cx="8118962" cy="770015"/>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pPr algn="ctr"/>
            <a:r>
              <a:rPr lang="en-US" b="1" dirty="0">
                <a:solidFill>
                  <a:srgbClr val="C00000"/>
                </a:solidFill>
                <a:latin typeface="Avenir Book" panose="02000503020000020003" pitchFamily="2" charset="0"/>
              </a:rPr>
              <a:t>Step 3 (SCPN system)</a:t>
            </a:r>
            <a:endParaRPr lang="en-US" dirty="0">
              <a:solidFill>
                <a:srgbClr val="C00000"/>
              </a:solidFill>
              <a:latin typeface="Avenir Book" panose="02000503020000020003" pitchFamily="2" charset="0"/>
            </a:endParaRPr>
          </a:p>
        </p:txBody>
      </p:sp>
      <p:sp>
        <p:nvSpPr>
          <p:cNvPr id="13" name="Rectangle 12">
            <a:extLst>
              <a:ext uri="{FF2B5EF4-FFF2-40B4-BE49-F238E27FC236}">
                <a16:creationId xmlns:a16="http://schemas.microsoft.com/office/drawing/2014/main" id="{C52E87AF-8B11-9A4F-AC04-B864263E9C19}"/>
              </a:ext>
            </a:extLst>
          </p:cNvPr>
          <p:cNvSpPr/>
          <p:nvPr/>
        </p:nvSpPr>
        <p:spPr>
          <a:xfrm>
            <a:off x="233452" y="6400412"/>
            <a:ext cx="3837104" cy="282940"/>
          </a:xfrm>
          <a:prstGeom prst="rect">
            <a:avLst/>
          </a:prstGeom>
        </p:spPr>
        <p:txBody>
          <a:bodyPr wrap="square">
            <a:spAutoFit/>
          </a:bodyPr>
          <a:lstStyle/>
          <a:p>
            <a:r>
              <a:rPr lang="en-US" sz="1200" dirty="0"/>
              <a:t>Slide based on, inspired by, or directly from Mohit </a:t>
            </a:r>
            <a:r>
              <a:rPr lang="en-US" sz="1200" dirty="0" err="1"/>
              <a:t>Iyyer</a:t>
            </a:r>
            <a:endParaRPr lang="en-US" sz="1200" dirty="0"/>
          </a:p>
        </p:txBody>
      </p:sp>
      <p:pic>
        <p:nvPicPr>
          <p:cNvPr id="3" name="Picture 2">
            <a:extLst>
              <a:ext uri="{FF2B5EF4-FFF2-40B4-BE49-F238E27FC236}">
                <a16:creationId xmlns:a16="http://schemas.microsoft.com/office/drawing/2014/main" id="{2F77AF00-78C4-6C4B-8D46-BA7897AE0877}"/>
              </a:ext>
            </a:extLst>
          </p:cNvPr>
          <p:cNvPicPr>
            <a:picLocks noChangeAspect="1"/>
          </p:cNvPicPr>
          <p:nvPr/>
        </p:nvPicPr>
        <p:blipFill>
          <a:blip r:embed="rId3"/>
          <a:stretch>
            <a:fillRect/>
          </a:stretch>
        </p:blipFill>
        <p:spPr>
          <a:xfrm>
            <a:off x="2579627" y="1150565"/>
            <a:ext cx="7032746" cy="839027"/>
          </a:xfrm>
          <a:prstGeom prst="rect">
            <a:avLst/>
          </a:prstGeom>
        </p:spPr>
      </p:pic>
      <p:pic>
        <p:nvPicPr>
          <p:cNvPr id="6" name="Picture 5">
            <a:extLst>
              <a:ext uri="{FF2B5EF4-FFF2-40B4-BE49-F238E27FC236}">
                <a16:creationId xmlns:a16="http://schemas.microsoft.com/office/drawing/2014/main" id="{DE4D3226-4F63-3645-93ED-D5021A3DEBB5}"/>
              </a:ext>
            </a:extLst>
          </p:cNvPr>
          <p:cNvPicPr>
            <a:picLocks noChangeAspect="1"/>
          </p:cNvPicPr>
          <p:nvPr/>
        </p:nvPicPr>
        <p:blipFill>
          <a:blip r:embed="rId4"/>
          <a:stretch>
            <a:fillRect/>
          </a:stretch>
        </p:blipFill>
        <p:spPr>
          <a:xfrm>
            <a:off x="777834" y="2501636"/>
            <a:ext cx="10636332" cy="3854714"/>
          </a:xfrm>
          <a:prstGeom prst="rect">
            <a:avLst/>
          </a:prstGeom>
        </p:spPr>
      </p:pic>
    </p:spTree>
    <p:extLst>
      <p:ext uri="{BB962C8B-B14F-4D97-AF65-F5344CB8AC3E}">
        <p14:creationId xmlns:p14="http://schemas.microsoft.com/office/powerpoint/2010/main" val="55597283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9">
            <a:extLst>
              <a:ext uri="{FF2B5EF4-FFF2-40B4-BE49-F238E27FC236}">
                <a16:creationId xmlns:a16="http://schemas.microsoft.com/office/drawing/2014/main" id="{8FA61FDA-A3CB-E84C-A962-D3AC79F2AB27}"/>
              </a:ext>
            </a:extLst>
          </p:cNvPr>
          <p:cNvSpPr>
            <a:spLocks noGrp="1"/>
          </p:cNvSpPr>
          <p:nvPr>
            <p:ph type="sldNum" sz="quarter" idx="12"/>
          </p:nvPr>
        </p:nvSpPr>
        <p:spPr>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43</a:t>
            </a:fld>
            <a:endParaRPr lang="en-US" dirty="0"/>
          </a:p>
        </p:txBody>
      </p:sp>
      <p:sp>
        <p:nvSpPr>
          <p:cNvPr id="10" name="Rectangle 9">
            <a:extLst>
              <a:ext uri="{FF2B5EF4-FFF2-40B4-BE49-F238E27FC236}">
                <a16:creationId xmlns:a16="http://schemas.microsoft.com/office/drawing/2014/main" id="{D9E6B28E-BEBE-FA44-AB02-A31AC669143A}"/>
              </a:ext>
            </a:extLst>
          </p:cNvPr>
          <p:cNvSpPr/>
          <p:nvPr/>
        </p:nvSpPr>
        <p:spPr>
          <a:xfrm>
            <a:off x="351847" y="709371"/>
            <a:ext cx="469956" cy="9069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3DB697AE-0516-FF44-B886-7AE13FD57F6E}"/>
              </a:ext>
            </a:extLst>
          </p:cNvPr>
          <p:cNvSpPr txBox="1">
            <a:spLocks/>
          </p:cNvSpPr>
          <p:nvPr/>
        </p:nvSpPr>
        <p:spPr>
          <a:xfrm>
            <a:off x="233451" y="174626"/>
            <a:ext cx="2701478" cy="62543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r>
              <a:rPr lang="en-US" dirty="0"/>
              <a:t>MT</a:t>
            </a:r>
            <a:endParaRPr lang="en-US" dirty="0">
              <a:solidFill>
                <a:srgbClr val="7030A0"/>
              </a:solidFill>
            </a:endParaRPr>
          </a:p>
        </p:txBody>
      </p:sp>
      <p:sp>
        <p:nvSpPr>
          <p:cNvPr id="16" name="Title 1">
            <a:extLst>
              <a:ext uri="{FF2B5EF4-FFF2-40B4-BE49-F238E27FC236}">
                <a16:creationId xmlns:a16="http://schemas.microsoft.com/office/drawing/2014/main" id="{08C75943-AD96-D841-9112-A2B8EC4E773A}"/>
              </a:ext>
            </a:extLst>
          </p:cNvPr>
          <p:cNvSpPr txBox="1">
            <a:spLocks/>
          </p:cNvSpPr>
          <p:nvPr/>
        </p:nvSpPr>
        <p:spPr>
          <a:xfrm>
            <a:off x="2378473" y="487345"/>
            <a:ext cx="8118962" cy="770015"/>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pPr algn="ctr"/>
            <a:r>
              <a:rPr lang="en-US" b="1" dirty="0">
                <a:solidFill>
                  <a:srgbClr val="C00000"/>
                </a:solidFill>
                <a:latin typeface="Avenir Book" panose="02000503020000020003" pitchFamily="2" charset="0"/>
              </a:rPr>
              <a:t>Step 3 (SCPN system)</a:t>
            </a:r>
            <a:endParaRPr lang="en-US" dirty="0">
              <a:solidFill>
                <a:srgbClr val="C00000"/>
              </a:solidFill>
              <a:latin typeface="Avenir Book" panose="02000503020000020003" pitchFamily="2" charset="0"/>
            </a:endParaRPr>
          </a:p>
        </p:txBody>
      </p:sp>
      <p:sp>
        <p:nvSpPr>
          <p:cNvPr id="13" name="Rectangle 12">
            <a:extLst>
              <a:ext uri="{FF2B5EF4-FFF2-40B4-BE49-F238E27FC236}">
                <a16:creationId xmlns:a16="http://schemas.microsoft.com/office/drawing/2014/main" id="{C52E87AF-8B11-9A4F-AC04-B864263E9C19}"/>
              </a:ext>
            </a:extLst>
          </p:cNvPr>
          <p:cNvSpPr/>
          <p:nvPr/>
        </p:nvSpPr>
        <p:spPr>
          <a:xfrm>
            <a:off x="233452" y="6400412"/>
            <a:ext cx="3837104" cy="282940"/>
          </a:xfrm>
          <a:prstGeom prst="rect">
            <a:avLst/>
          </a:prstGeom>
        </p:spPr>
        <p:txBody>
          <a:bodyPr wrap="square">
            <a:spAutoFit/>
          </a:bodyPr>
          <a:lstStyle/>
          <a:p>
            <a:r>
              <a:rPr lang="en-US" sz="1200" dirty="0"/>
              <a:t>Slide based on, inspired by, or directly from Mohit </a:t>
            </a:r>
            <a:r>
              <a:rPr lang="en-US" sz="1200" dirty="0" err="1"/>
              <a:t>Iyyer</a:t>
            </a:r>
            <a:endParaRPr lang="en-US" sz="1200" dirty="0"/>
          </a:p>
        </p:txBody>
      </p:sp>
      <p:pic>
        <p:nvPicPr>
          <p:cNvPr id="3" name="Picture 2">
            <a:extLst>
              <a:ext uri="{FF2B5EF4-FFF2-40B4-BE49-F238E27FC236}">
                <a16:creationId xmlns:a16="http://schemas.microsoft.com/office/drawing/2014/main" id="{2F77AF00-78C4-6C4B-8D46-BA7897AE0877}"/>
              </a:ext>
            </a:extLst>
          </p:cNvPr>
          <p:cNvPicPr>
            <a:picLocks noChangeAspect="1"/>
          </p:cNvPicPr>
          <p:nvPr/>
        </p:nvPicPr>
        <p:blipFill>
          <a:blip r:embed="rId3"/>
          <a:stretch>
            <a:fillRect/>
          </a:stretch>
        </p:blipFill>
        <p:spPr>
          <a:xfrm>
            <a:off x="2579627" y="1150565"/>
            <a:ext cx="7032746" cy="839027"/>
          </a:xfrm>
          <a:prstGeom prst="rect">
            <a:avLst/>
          </a:prstGeom>
        </p:spPr>
      </p:pic>
      <p:pic>
        <p:nvPicPr>
          <p:cNvPr id="2" name="Picture 1">
            <a:extLst>
              <a:ext uri="{FF2B5EF4-FFF2-40B4-BE49-F238E27FC236}">
                <a16:creationId xmlns:a16="http://schemas.microsoft.com/office/drawing/2014/main" id="{47CD29C9-D275-8845-BCDC-75761ED36FAC}"/>
              </a:ext>
            </a:extLst>
          </p:cNvPr>
          <p:cNvPicPr>
            <a:picLocks noChangeAspect="1"/>
          </p:cNvPicPr>
          <p:nvPr/>
        </p:nvPicPr>
        <p:blipFill>
          <a:blip r:embed="rId4"/>
          <a:stretch>
            <a:fillRect/>
          </a:stretch>
        </p:blipFill>
        <p:spPr>
          <a:xfrm>
            <a:off x="1794076" y="1989593"/>
            <a:ext cx="8358916" cy="4287734"/>
          </a:xfrm>
          <a:prstGeom prst="rect">
            <a:avLst/>
          </a:prstGeom>
        </p:spPr>
      </p:pic>
    </p:spTree>
    <p:extLst>
      <p:ext uri="{BB962C8B-B14F-4D97-AF65-F5344CB8AC3E}">
        <p14:creationId xmlns:p14="http://schemas.microsoft.com/office/powerpoint/2010/main" val="343014080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9">
            <a:extLst>
              <a:ext uri="{FF2B5EF4-FFF2-40B4-BE49-F238E27FC236}">
                <a16:creationId xmlns:a16="http://schemas.microsoft.com/office/drawing/2014/main" id="{8FA61FDA-A3CB-E84C-A962-D3AC79F2AB27}"/>
              </a:ext>
            </a:extLst>
          </p:cNvPr>
          <p:cNvSpPr>
            <a:spLocks noGrp="1"/>
          </p:cNvSpPr>
          <p:nvPr>
            <p:ph type="sldNum" sz="quarter" idx="12"/>
          </p:nvPr>
        </p:nvSpPr>
        <p:spPr>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44</a:t>
            </a:fld>
            <a:endParaRPr lang="en-US" dirty="0"/>
          </a:p>
        </p:txBody>
      </p:sp>
      <p:sp>
        <p:nvSpPr>
          <p:cNvPr id="10" name="Rectangle 9">
            <a:extLst>
              <a:ext uri="{FF2B5EF4-FFF2-40B4-BE49-F238E27FC236}">
                <a16:creationId xmlns:a16="http://schemas.microsoft.com/office/drawing/2014/main" id="{D9E6B28E-BEBE-FA44-AB02-A31AC669143A}"/>
              </a:ext>
            </a:extLst>
          </p:cNvPr>
          <p:cNvSpPr/>
          <p:nvPr/>
        </p:nvSpPr>
        <p:spPr>
          <a:xfrm>
            <a:off x="351847" y="709371"/>
            <a:ext cx="469956" cy="9069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3DB697AE-0516-FF44-B886-7AE13FD57F6E}"/>
              </a:ext>
            </a:extLst>
          </p:cNvPr>
          <p:cNvSpPr txBox="1">
            <a:spLocks/>
          </p:cNvSpPr>
          <p:nvPr/>
        </p:nvSpPr>
        <p:spPr>
          <a:xfrm>
            <a:off x="233451" y="174626"/>
            <a:ext cx="2701478" cy="62543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r>
              <a:rPr lang="en-US" dirty="0"/>
              <a:t>MT</a:t>
            </a:r>
            <a:endParaRPr lang="en-US" dirty="0">
              <a:solidFill>
                <a:srgbClr val="7030A0"/>
              </a:solidFill>
            </a:endParaRPr>
          </a:p>
        </p:txBody>
      </p:sp>
      <p:sp>
        <p:nvSpPr>
          <p:cNvPr id="12" name="Title 1">
            <a:extLst>
              <a:ext uri="{FF2B5EF4-FFF2-40B4-BE49-F238E27FC236}">
                <a16:creationId xmlns:a16="http://schemas.microsoft.com/office/drawing/2014/main" id="{EBD11482-4F1E-9A4E-9264-A3A16A999F87}"/>
              </a:ext>
            </a:extLst>
          </p:cNvPr>
          <p:cNvSpPr txBox="1">
            <a:spLocks/>
          </p:cNvSpPr>
          <p:nvPr/>
        </p:nvSpPr>
        <p:spPr>
          <a:xfrm>
            <a:off x="1584190" y="1758946"/>
            <a:ext cx="9899353" cy="2636510"/>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pPr marL="342900" indent="-342900">
              <a:lnSpc>
                <a:spcPct val="100000"/>
              </a:lnSpc>
              <a:spcBef>
                <a:spcPts val="2000"/>
              </a:spcBef>
              <a:buFont typeface="Arial" panose="020B0604020202020204" pitchFamily="34" charset="0"/>
              <a:buChar char="•"/>
            </a:pPr>
            <a:r>
              <a:rPr lang="en-US" sz="2400" dirty="0"/>
              <a:t>Conditioning on the full target parse could be too rigorous and demanding</a:t>
            </a:r>
          </a:p>
          <a:p>
            <a:pPr marL="342900" indent="-342900">
              <a:lnSpc>
                <a:spcPct val="100000"/>
              </a:lnSpc>
              <a:spcBef>
                <a:spcPts val="2000"/>
              </a:spcBef>
              <a:buFont typeface="Arial" panose="020B0604020202020204" pitchFamily="34" charset="0"/>
              <a:buChar char="•"/>
            </a:pPr>
            <a:r>
              <a:rPr lang="en-US" sz="2400" dirty="0"/>
              <a:t>Could “back-off” and use a pruned version of the parse</a:t>
            </a:r>
          </a:p>
        </p:txBody>
      </p:sp>
      <p:sp>
        <p:nvSpPr>
          <p:cNvPr id="16" name="Title 1">
            <a:extLst>
              <a:ext uri="{FF2B5EF4-FFF2-40B4-BE49-F238E27FC236}">
                <a16:creationId xmlns:a16="http://schemas.microsoft.com/office/drawing/2014/main" id="{08C75943-AD96-D841-9112-A2B8EC4E773A}"/>
              </a:ext>
            </a:extLst>
          </p:cNvPr>
          <p:cNvSpPr txBox="1">
            <a:spLocks/>
          </p:cNvSpPr>
          <p:nvPr/>
        </p:nvSpPr>
        <p:spPr>
          <a:xfrm>
            <a:off x="2378473" y="487345"/>
            <a:ext cx="7433338" cy="770015"/>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pPr algn="ctr">
              <a:lnSpc>
                <a:spcPct val="100000"/>
              </a:lnSpc>
            </a:pPr>
            <a:r>
              <a:rPr lang="en-US" b="1" dirty="0">
                <a:solidFill>
                  <a:srgbClr val="C00000"/>
                </a:solidFill>
              </a:rPr>
              <a:t>3. Translation-based </a:t>
            </a:r>
            <a:r>
              <a:rPr lang="en-US" b="1" u="sng" dirty="0">
                <a:solidFill>
                  <a:srgbClr val="C00000"/>
                </a:solidFill>
              </a:rPr>
              <a:t>controlled</a:t>
            </a:r>
            <a:r>
              <a:rPr lang="en-US" b="1" dirty="0">
                <a:solidFill>
                  <a:srgbClr val="C00000"/>
                </a:solidFill>
              </a:rPr>
              <a:t> paraphrasing</a:t>
            </a:r>
          </a:p>
        </p:txBody>
      </p:sp>
      <p:pic>
        <p:nvPicPr>
          <p:cNvPr id="2" name="Picture 1">
            <a:extLst>
              <a:ext uri="{FF2B5EF4-FFF2-40B4-BE49-F238E27FC236}">
                <a16:creationId xmlns:a16="http://schemas.microsoft.com/office/drawing/2014/main" id="{88A1E251-DDF2-0449-96EA-E7FF6AC41042}"/>
              </a:ext>
            </a:extLst>
          </p:cNvPr>
          <p:cNvPicPr>
            <a:picLocks noChangeAspect="1"/>
          </p:cNvPicPr>
          <p:nvPr/>
        </p:nvPicPr>
        <p:blipFill>
          <a:blip r:embed="rId3"/>
          <a:stretch>
            <a:fillRect/>
          </a:stretch>
        </p:blipFill>
        <p:spPr>
          <a:xfrm>
            <a:off x="2778285" y="3650218"/>
            <a:ext cx="6633714" cy="1932236"/>
          </a:xfrm>
          <a:prstGeom prst="rect">
            <a:avLst/>
          </a:prstGeom>
        </p:spPr>
      </p:pic>
      <p:sp>
        <p:nvSpPr>
          <p:cNvPr id="8" name="Rectangle 7">
            <a:extLst>
              <a:ext uri="{FF2B5EF4-FFF2-40B4-BE49-F238E27FC236}">
                <a16:creationId xmlns:a16="http://schemas.microsoft.com/office/drawing/2014/main" id="{0DF7F839-9120-B547-A912-0CD880CE82E7}"/>
              </a:ext>
            </a:extLst>
          </p:cNvPr>
          <p:cNvSpPr/>
          <p:nvPr/>
        </p:nvSpPr>
        <p:spPr>
          <a:xfrm>
            <a:off x="233452" y="6400412"/>
            <a:ext cx="3837104" cy="282940"/>
          </a:xfrm>
          <a:prstGeom prst="rect">
            <a:avLst/>
          </a:prstGeom>
        </p:spPr>
        <p:txBody>
          <a:bodyPr wrap="square">
            <a:spAutoFit/>
          </a:bodyPr>
          <a:lstStyle/>
          <a:p>
            <a:r>
              <a:rPr lang="en-US" sz="1200" dirty="0"/>
              <a:t>Slide based on, inspired by, or directly from Mohit </a:t>
            </a:r>
            <a:r>
              <a:rPr lang="en-US" sz="1200" dirty="0" err="1"/>
              <a:t>Iyyer</a:t>
            </a:r>
            <a:endParaRPr lang="en-US" sz="1200" dirty="0"/>
          </a:p>
        </p:txBody>
      </p:sp>
    </p:spTree>
    <p:extLst>
      <p:ext uri="{BB962C8B-B14F-4D97-AF65-F5344CB8AC3E}">
        <p14:creationId xmlns:p14="http://schemas.microsoft.com/office/powerpoint/2010/main" val="279836441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9">
            <a:extLst>
              <a:ext uri="{FF2B5EF4-FFF2-40B4-BE49-F238E27FC236}">
                <a16:creationId xmlns:a16="http://schemas.microsoft.com/office/drawing/2014/main" id="{8FA61FDA-A3CB-E84C-A962-D3AC79F2AB27}"/>
              </a:ext>
            </a:extLst>
          </p:cNvPr>
          <p:cNvSpPr>
            <a:spLocks noGrp="1"/>
          </p:cNvSpPr>
          <p:nvPr>
            <p:ph type="sldNum" sz="quarter" idx="12"/>
          </p:nvPr>
        </p:nvSpPr>
        <p:spPr>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45</a:t>
            </a:fld>
            <a:endParaRPr lang="en-US" dirty="0"/>
          </a:p>
        </p:txBody>
      </p:sp>
      <p:sp>
        <p:nvSpPr>
          <p:cNvPr id="10" name="Rectangle 9">
            <a:extLst>
              <a:ext uri="{FF2B5EF4-FFF2-40B4-BE49-F238E27FC236}">
                <a16:creationId xmlns:a16="http://schemas.microsoft.com/office/drawing/2014/main" id="{D9E6B28E-BEBE-FA44-AB02-A31AC669143A}"/>
              </a:ext>
            </a:extLst>
          </p:cNvPr>
          <p:cNvSpPr/>
          <p:nvPr/>
        </p:nvSpPr>
        <p:spPr>
          <a:xfrm>
            <a:off x="351847" y="709371"/>
            <a:ext cx="469956" cy="9069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3DB697AE-0516-FF44-B886-7AE13FD57F6E}"/>
              </a:ext>
            </a:extLst>
          </p:cNvPr>
          <p:cNvSpPr txBox="1">
            <a:spLocks/>
          </p:cNvSpPr>
          <p:nvPr/>
        </p:nvSpPr>
        <p:spPr>
          <a:xfrm>
            <a:off x="233451" y="174626"/>
            <a:ext cx="2701478" cy="62543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r>
              <a:rPr lang="en-US" dirty="0"/>
              <a:t>MT</a:t>
            </a:r>
            <a:endParaRPr lang="en-US" dirty="0">
              <a:solidFill>
                <a:srgbClr val="7030A0"/>
              </a:solidFill>
            </a:endParaRPr>
          </a:p>
        </p:txBody>
      </p:sp>
      <p:sp>
        <p:nvSpPr>
          <p:cNvPr id="16" name="Title 1">
            <a:extLst>
              <a:ext uri="{FF2B5EF4-FFF2-40B4-BE49-F238E27FC236}">
                <a16:creationId xmlns:a16="http://schemas.microsoft.com/office/drawing/2014/main" id="{08C75943-AD96-D841-9112-A2B8EC4E773A}"/>
              </a:ext>
            </a:extLst>
          </p:cNvPr>
          <p:cNvSpPr txBox="1">
            <a:spLocks/>
          </p:cNvSpPr>
          <p:nvPr/>
        </p:nvSpPr>
        <p:spPr>
          <a:xfrm>
            <a:off x="2378473" y="487345"/>
            <a:ext cx="7433338" cy="770015"/>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pPr algn="ctr">
              <a:lnSpc>
                <a:spcPct val="100000"/>
              </a:lnSpc>
            </a:pPr>
            <a:r>
              <a:rPr lang="en-US" b="1" dirty="0">
                <a:solidFill>
                  <a:srgbClr val="C00000"/>
                </a:solidFill>
              </a:rPr>
              <a:t>3. Translation-based </a:t>
            </a:r>
            <a:r>
              <a:rPr lang="en-US" b="1" u="sng" dirty="0">
                <a:solidFill>
                  <a:srgbClr val="C00000"/>
                </a:solidFill>
              </a:rPr>
              <a:t>controlled</a:t>
            </a:r>
            <a:r>
              <a:rPr lang="en-US" b="1" dirty="0">
                <a:solidFill>
                  <a:srgbClr val="C00000"/>
                </a:solidFill>
              </a:rPr>
              <a:t> paraphrasing</a:t>
            </a:r>
          </a:p>
        </p:txBody>
      </p:sp>
      <p:sp>
        <p:nvSpPr>
          <p:cNvPr id="8" name="Rectangle 7">
            <a:extLst>
              <a:ext uri="{FF2B5EF4-FFF2-40B4-BE49-F238E27FC236}">
                <a16:creationId xmlns:a16="http://schemas.microsoft.com/office/drawing/2014/main" id="{0DF7F839-9120-B547-A912-0CD880CE82E7}"/>
              </a:ext>
            </a:extLst>
          </p:cNvPr>
          <p:cNvSpPr/>
          <p:nvPr/>
        </p:nvSpPr>
        <p:spPr>
          <a:xfrm>
            <a:off x="106130" y="6425906"/>
            <a:ext cx="7433338" cy="276999"/>
          </a:xfrm>
          <a:prstGeom prst="rect">
            <a:avLst/>
          </a:prstGeom>
        </p:spPr>
        <p:txBody>
          <a:bodyPr wrap="square">
            <a:spAutoFit/>
          </a:bodyPr>
          <a:lstStyle/>
          <a:p>
            <a:r>
              <a:rPr lang="en-US" sz="1200" dirty="0" err="1"/>
              <a:t>Iyyer</a:t>
            </a:r>
            <a:r>
              <a:rPr lang="en-US" sz="1200" dirty="0"/>
              <a:t> et al., Adversarial Example Generation with Syntactically Controlled Paraphrase Networks (2018)</a:t>
            </a:r>
          </a:p>
        </p:txBody>
      </p:sp>
      <p:pic>
        <p:nvPicPr>
          <p:cNvPr id="3" name="Picture 2">
            <a:extLst>
              <a:ext uri="{FF2B5EF4-FFF2-40B4-BE49-F238E27FC236}">
                <a16:creationId xmlns:a16="http://schemas.microsoft.com/office/drawing/2014/main" id="{EDE22CE7-F35D-6242-BE99-30E5243B23BF}"/>
              </a:ext>
            </a:extLst>
          </p:cNvPr>
          <p:cNvPicPr>
            <a:picLocks noChangeAspect="1"/>
          </p:cNvPicPr>
          <p:nvPr/>
        </p:nvPicPr>
        <p:blipFill>
          <a:blip r:embed="rId3"/>
          <a:stretch>
            <a:fillRect/>
          </a:stretch>
        </p:blipFill>
        <p:spPr>
          <a:xfrm>
            <a:off x="3239206" y="1500732"/>
            <a:ext cx="7216582" cy="4199012"/>
          </a:xfrm>
          <a:prstGeom prst="rect">
            <a:avLst/>
          </a:prstGeom>
        </p:spPr>
      </p:pic>
      <p:sp>
        <p:nvSpPr>
          <p:cNvPr id="4" name="Rectangle 3">
            <a:extLst>
              <a:ext uri="{FF2B5EF4-FFF2-40B4-BE49-F238E27FC236}">
                <a16:creationId xmlns:a16="http://schemas.microsoft.com/office/drawing/2014/main" id="{5BCC2DAD-78AB-9C49-9F0B-71BA8943A78F}"/>
              </a:ext>
            </a:extLst>
          </p:cNvPr>
          <p:cNvSpPr/>
          <p:nvPr/>
        </p:nvSpPr>
        <p:spPr>
          <a:xfrm>
            <a:off x="351847" y="3590597"/>
            <a:ext cx="2024913" cy="461665"/>
          </a:xfrm>
          <a:prstGeom prst="rect">
            <a:avLst/>
          </a:prstGeom>
        </p:spPr>
        <p:txBody>
          <a:bodyPr wrap="none">
            <a:spAutoFit/>
          </a:bodyPr>
          <a:lstStyle/>
          <a:p>
            <a:r>
              <a:rPr lang="en-US" sz="2400" b="1" dirty="0">
                <a:latin typeface="Avenir Book" panose="02000503020000020003" pitchFamily="2" charset="0"/>
              </a:rPr>
              <a:t>SCPN system</a:t>
            </a:r>
            <a:endParaRPr lang="en-US" sz="2400" dirty="0"/>
          </a:p>
        </p:txBody>
      </p:sp>
    </p:spTree>
    <p:extLst>
      <p:ext uri="{BB962C8B-B14F-4D97-AF65-F5344CB8AC3E}">
        <p14:creationId xmlns:p14="http://schemas.microsoft.com/office/powerpoint/2010/main" val="399683853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909E1014-49B2-6847-88DE-BF207A77C263}"/>
              </a:ext>
            </a:extLst>
          </p:cNvPr>
          <p:cNvSpPr/>
          <p:nvPr/>
        </p:nvSpPr>
        <p:spPr>
          <a:xfrm>
            <a:off x="2125125" y="2223280"/>
            <a:ext cx="2320535" cy="509175"/>
          </a:xfrm>
          <a:prstGeom prst="rect">
            <a:avLst/>
          </a:prstGeom>
          <a:solidFill>
            <a:schemeClr val="accent4">
              <a:lumMod val="40000"/>
              <a:lumOff val="60000"/>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Subtitle 2">
            <a:extLst>
              <a:ext uri="{FF2B5EF4-FFF2-40B4-BE49-F238E27FC236}">
                <a16:creationId xmlns:a16="http://schemas.microsoft.com/office/drawing/2014/main" id="{8E6B3C04-55C4-0F42-AA01-2F9D4A67747A}"/>
              </a:ext>
            </a:extLst>
          </p:cNvPr>
          <p:cNvSpPr txBox="1">
            <a:spLocks/>
          </p:cNvSpPr>
          <p:nvPr/>
        </p:nvSpPr>
        <p:spPr>
          <a:xfrm>
            <a:off x="2154343" y="1053179"/>
            <a:ext cx="4582634" cy="406229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200000"/>
              </a:lnSpc>
              <a:spcBef>
                <a:spcPts val="0"/>
              </a:spcBef>
              <a:buNone/>
            </a:pPr>
            <a:r>
              <a:rPr lang="en-US" dirty="0">
                <a:solidFill>
                  <a:schemeClr val="bg2">
                    <a:lumMod val="25000"/>
                  </a:schemeClr>
                </a:solidFill>
                <a:latin typeface="Avenir Medium" panose="02000503020000020003" pitchFamily="2" charset="0"/>
              </a:rPr>
              <a:t>Introduction</a:t>
            </a:r>
          </a:p>
          <a:p>
            <a:pPr marL="0" indent="0">
              <a:lnSpc>
                <a:spcPct val="200000"/>
              </a:lnSpc>
              <a:spcBef>
                <a:spcPts val="0"/>
              </a:spcBef>
              <a:buNone/>
            </a:pPr>
            <a:r>
              <a:rPr lang="en-US" dirty="0">
                <a:solidFill>
                  <a:schemeClr val="bg2">
                    <a:lumMod val="25000"/>
                  </a:schemeClr>
                </a:solidFill>
                <a:latin typeface="Avenir Medium" panose="02000503020000020003" pitchFamily="2" charset="0"/>
              </a:rPr>
              <a:t>Paraphrasing</a:t>
            </a:r>
          </a:p>
          <a:p>
            <a:pPr marL="0" indent="0">
              <a:lnSpc>
                <a:spcPct val="200000"/>
              </a:lnSpc>
              <a:spcBef>
                <a:spcPts val="0"/>
              </a:spcBef>
              <a:buNone/>
            </a:pPr>
            <a:r>
              <a:rPr lang="en-US" dirty="0">
                <a:solidFill>
                  <a:schemeClr val="bg2">
                    <a:lumMod val="25000"/>
                  </a:schemeClr>
                </a:solidFill>
                <a:latin typeface="Avenir Medium" panose="02000503020000020003" pitchFamily="2" charset="0"/>
              </a:rPr>
              <a:t>Workshop time</a:t>
            </a:r>
          </a:p>
          <a:p>
            <a:pPr marL="0" indent="0">
              <a:lnSpc>
                <a:spcPct val="200000"/>
              </a:lnSpc>
              <a:spcBef>
                <a:spcPts val="0"/>
              </a:spcBef>
              <a:buNone/>
            </a:pPr>
            <a:r>
              <a:rPr lang="en-US" dirty="0">
                <a:solidFill>
                  <a:schemeClr val="bg2">
                    <a:lumMod val="25000"/>
                  </a:schemeClr>
                </a:solidFill>
                <a:latin typeface="Avenir Medium" panose="02000503020000020003" pitchFamily="2" charset="0"/>
              </a:rPr>
              <a:t>Modern approaches</a:t>
            </a:r>
          </a:p>
        </p:txBody>
      </p:sp>
      <p:sp>
        <p:nvSpPr>
          <p:cNvPr id="10" name="Slide Number Placeholder 9">
            <a:extLst>
              <a:ext uri="{FF2B5EF4-FFF2-40B4-BE49-F238E27FC236}">
                <a16:creationId xmlns:a16="http://schemas.microsoft.com/office/drawing/2014/main" id="{7FCB2847-0F6D-EA4A-9C75-CAB26E4B6490}"/>
              </a:ext>
            </a:extLst>
          </p:cNvPr>
          <p:cNvSpPr>
            <a:spLocks noGrp="1"/>
          </p:cNvSpPr>
          <p:nvPr>
            <p:ph type="sldNum" sz="quarter" idx="12"/>
          </p:nvPr>
        </p:nvSpPr>
        <p:spPr>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46</a:t>
            </a:fld>
            <a:endParaRPr lang="en-US"/>
          </a:p>
        </p:txBody>
      </p:sp>
      <p:sp>
        <p:nvSpPr>
          <p:cNvPr id="24" name="Rectangle 23">
            <a:extLst>
              <a:ext uri="{FF2B5EF4-FFF2-40B4-BE49-F238E27FC236}">
                <a16:creationId xmlns:a16="http://schemas.microsoft.com/office/drawing/2014/main" id="{089EF93A-7356-1548-A7E8-F41E1642D039}"/>
              </a:ext>
            </a:extLst>
          </p:cNvPr>
          <p:cNvSpPr/>
          <p:nvPr/>
        </p:nvSpPr>
        <p:spPr>
          <a:xfrm>
            <a:off x="1071344" y="2432510"/>
            <a:ext cx="771242" cy="90716"/>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1C4B93ED-398D-104A-8DBD-E065829DF1B7}"/>
              </a:ext>
            </a:extLst>
          </p:cNvPr>
          <p:cNvSpPr/>
          <p:nvPr/>
        </p:nvSpPr>
        <p:spPr>
          <a:xfrm>
            <a:off x="1071344" y="2514347"/>
            <a:ext cx="771242" cy="100361"/>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5C5A19DF-6AFE-3D46-BCB7-4A811E9A7258}"/>
              </a:ext>
            </a:extLst>
          </p:cNvPr>
          <p:cNvSpPr/>
          <p:nvPr/>
        </p:nvSpPr>
        <p:spPr>
          <a:xfrm>
            <a:off x="501429" y="266222"/>
            <a:ext cx="4419241" cy="584775"/>
          </a:xfrm>
          <a:prstGeom prst="rect">
            <a:avLst/>
          </a:prstGeom>
        </p:spPr>
        <p:txBody>
          <a:bodyPr wrap="square" anchor="b">
            <a:spAutoFit/>
          </a:bodyPr>
          <a:lstStyle/>
          <a:p>
            <a:r>
              <a:rPr lang="en-US" sz="3200" dirty="0">
                <a:solidFill>
                  <a:schemeClr val="tx1">
                    <a:lumMod val="75000"/>
                    <a:lumOff val="25000"/>
                  </a:schemeClr>
                </a:solidFill>
                <a:latin typeface="Avenir Medium" panose="02000503020000020003" pitchFamily="2" charset="0"/>
              </a:rPr>
              <a:t>Outline</a:t>
            </a:r>
          </a:p>
        </p:txBody>
      </p:sp>
      <p:sp>
        <p:nvSpPr>
          <p:cNvPr id="36" name="Rectangle 35">
            <a:extLst>
              <a:ext uri="{FF2B5EF4-FFF2-40B4-BE49-F238E27FC236}">
                <a16:creationId xmlns:a16="http://schemas.microsoft.com/office/drawing/2014/main" id="{DBCE070A-FF40-CF4B-B247-92268E839C60}"/>
              </a:ext>
            </a:extLst>
          </p:cNvPr>
          <p:cNvSpPr/>
          <p:nvPr/>
        </p:nvSpPr>
        <p:spPr>
          <a:xfrm>
            <a:off x="1071344" y="1546224"/>
            <a:ext cx="771242" cy="907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Rectangle 38">
            <a:extLst>
              <a:ext uri="{FF2B5EF4-FFF2-40B4-BE49-F238E27FC236}">
                <a16:creationId xmlns:a16="http://schemas.microsoft.com/office/drawing/2014/main" id="{5BE1D01C-75F4-6844-BD94-69D19622427C}"/>
              </a:ext>
            </a:extLst>
          </p:cNvPr>
          <p:cNvSpPr/>
          <p:nvPr/>
        </p:nvSpPr>
        <p:spPr>
          <a:xfrm>
            <a:off x="1071344" y="1636939"/>
            <a:ext cx="771242" cy="10036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Rectangle 41">
            <a:extLst>
              <a:ext uri="{FF2B5EF4-FFF2-40B4-BE49-F238E27FC236}">
                <a16:creationId xmlns:a16="http://schemas.microsoft.com/office/drawing/2014/main" id="{88AF2AF6-4075-DE43-A658-F6C045F505E4}"/>
              </a:ext>
            </a:extLst>
          </p:cNvPr>
          <p:cNvSpPr/>
          <p:nvPr/>
        </p:nvSpPr>
        <p:spPr>
          <a:xfrm>
            <a:off x="1071344" y="3219997"/>
            <a:ext cx="771242" cy="90716"/>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Rectangle 42">
            <a:extLst>
              <a:ext uri="{FF2B5EF4-FFF2-40B4-BE49-F238E27FC236}">
                <a16:creationId xmlns:a16="http://schemas.microsoft.com/office/drawing/2014/main" id="{EABDD73D-1881-B540-B468-959CD46A3AB9}"/>
              </a:ext>
            </a:extLst>
          </p:cNvPr>
          <p:cNvSpPr/>
          <p:nvPr/>
        </p:nvSpPr>
        <p:spPr>
          <a:xfrm>
            <a:off x="1071344" y="3310712"/>
            <a:ext cx="771242" cy="100361"/>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Rectangle 43">
            <a:extLst>
              <a:ext uri="{FF2B5EF4-FFF2-40B4-BE49-F238E27FC236}">
                <a16:creationId xmlns:a16="http://schemas.microsoft.com/office/drawing/2014/main" id="{B2139D2A-65CD-BF47-BDD6-0D34B8061EC1}"/>
              </a:ext>
            </a:extLst>
          </p:cNvPr>
          <p:cNvSpPr/>
          <p:nvPr/>
        </p:nvSpPr>
        <p:spPr>
          <a:xfrm>
            <a:off x="1071344" y="4107077"/>
            <a:ext cx="771242" cy="90716"/>
          </a:xfrm>
          <a:prstGeom prst="rect">
            <a:avLst/>
          </a:prstGeom>
          <a:solidFill>
            <a:srgbClr val="FF9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Rectangle 45">
            <a:extLst>
              <a:ext uri="{FF2B5EF4-FFF2-40B4-BE49-F238E27FC236}">
                <a16:creationId xmlns:a16="http://schemas.microsoft.com/office/drawing/2014/main" id="{9F46F18A-949B-0A43-9195-1F4950B4B2B1}"/>
              </a:ext>
            </a:extLst>
          </p:cNvPr>
          <p:cNvSpPr/>
          <p:nvPr/>
        </p:nvSpPr>
        <p:spPr>
          <a:xfrm>
            <a:off x="1071344" y="4197792"/>
            <a:ext cx="771242" cy="100361"/>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7501244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909E1014-49B2-6847-88DE-BF207A77C263}"/>
              </a:ext>
            </a:extLst>
          </p:cNvPr>
          <p:cNvSpPr/>
          <p:nvPr/>
        </p:nvSpPr>
        <p:spPr>
          <a:xfrm>
            <a:off x="2154343" y="3079274"/>
            <a:ext cx="2649151" cy="509175"/>
          </a:xfrm>
          <a:prstGeom prst="rect">
            <a:avLst/>
          </a:prstGeom>
          <a:solidFill>
            <a:schemeClr val="accent4">
              <a:lumMod val="40000"/>
              <a:lumOff val="60000"/>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Subtitle 2">
            <a:extLst>
              <a:ext uri="{FF2B5EF4-FFF2-40B4-BE49-F238E27FC236}">
                <a16:creationId xmlns:a16="http://schemas.microsoft.com/office/drawing/2014/main" id="{8E6B3C04-55C4-0F42-AA01-2F9D4A67747A}"/>
              </a:ext>
            </a:extLst>
          </p:cNvPr>
          <p:cNvSpPr txBox="1">
            <a:spLocks/>
          </p:cNvSpPr>
          <p:nvPr/>
        </p:nvSpPr>
        <p:spPr>
          <a:xfrm>
            <a:off x="2154343" y="1053179"/>
            <a:ext cx="4582634" cy="406229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200000"/>
              </a:lnSpc>
              <a:spcBef>
                <a:spcPts val="0"/>
              </a:spcBef>
              <a:buNone/>
            </a:pPr>
            <a:r>
              <a:rPr lang="en-US" dirty="0">
                <a:solidFill>
                  <a:schemeClr val="bg2">
                    <a:lumMod val="25000"/>
                  </a:schemeClr>
                </a:solidFill>
                <a:latin typeface="Avenir Medium" panose="02000503020000020003" pitchFamily="2" charset="0"/>
              </a:rPr>
              <a:t>Introduction</a:t>
            </a:r>
          </a:p>
          <a:p>
            <a:pPr marL="0" indent="0">
              <a:lnSpc>
                <a:spcPct val="200000"/>
              </a:lnSpc>
              <a:spcBef>
                <a:spcPts val="0"/>
              </a:spcBef>
              <a:buNone/>
            </a:pPr>
            <a:r>
              <a:rPr lang="en-US" dirty="0">
                <a:solidFill>
                  <a:schemeClr val="bg2">
                    <a:lumMod val="25000"/>
                  </a:schemeClr>
                </a:solidFill>
                <a:latin typeface="Avenir Medium" panose="02000503020000020003" pitchFamily="2" charset="0"/>
              </a:rPr>
              <a:t>Paraphrasing</a:t>
            </a:r>
          </a:p>
          <a:p>
            <a:pPr marL="0" indent="0">
              <a:lnSpc>
                <a:spcPct val="200000"/>
              </a:lnSpc>
              <a:spcBef>
                <a:spcPts val="0"/>
              </a:spcBef>
              <a:buNone/>
            </a:pPr>
            <a:r>
              <a:rPr lang="en-US" dirty="0">
                <a:solidFill>
                  <a:schemeClr val="bg2">
                    <a:lumMod val="25000"/>
                  </a:schemeClr>
                </a:solidFill>
                <a:latin typeface="Avenir Medium" panose="02000503020000020003" pitchFamily="2" charset="0"/>
              </a:rPr>
              <a:t>Workshop time</a:t>
            </a:r>
          </a:p>
          <a:p>
            <a:pPr marL="0" indent="0">
              <a:lnSpc>
                <a:spcPct val="200000"/>
              </a:lnSpc>
              <a:spcBef>
                <a:spcPts val="0"/>
              </a:spcBef>
              <a:buNone/>
            </a:pPr>
            <a:r>
              <a:rPr lang="en-US" dirty="0">
                <a:solidFill>
                  <a:schemeClr val="bg2">
                    <a:lumMod val="25000"/>
                  </a:schemeClr>
                </a:solidFill>
                <a:latin typeface="Avenir Medium" panose="02000503020000020003" pitchFamily="2" charset="0"/>
              </a:rPr>
              <a:t>Modern approaches</a:t>
            </a:r>
          </a:p>
        </p:txBody>
      </p:sp>
      <p:sp>
        <p:nvSpPr>
          <p:cNvPr id="10" name="Slide Number Placeholder 9">
            <a:extLst>
              <a:ext uri="{FF2B5EF4-FFF2-40B4-BE49-F238E27FC236}">
                <a16:creationId xmlns:a16="http://schemas.microsoft.com/office/drawing/2014/main" id="{7FCB2847-0F6D-EA4A-9C75-CAB26E4B6490}"/>
              </a:ext>
            </a:extLst>
          </p:cNvPr>
          <p:cNvSpPr>
            <a:spLocks noGrp="1"/>
          </p:cNvSpPr>
          <p:nvPr>
            <p:ph type="sldNum" sz="quarter" idx="12"/>
          </p:nvPr>
        </p:nvSpPr>
        <p:spPr>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47</a:t>
            </a:fld>
            <a:endParaRPr lang="en-US"/>
          </a:p>
        </p:txBody>
      </p:sp>
      <p:sp>
        <p:nvSpPr>
          <p:cNvPr id="24" name="Rectangle 23">
            <a:extLst>
              <a:ext uri="{FF2B5EF4-FFF2-40B4-BE49-F238E27FC236}">
                <a16:creationId xmlns:a16="http://schemas.microsoft.com/office/drawing/2014/main" id="{089EF93A-7356-1548-A7E8-F41E1642D039}"/>
              </a:ext>
            </a:extLst>
          </p:cNvPr>
          <p:cNvSpPr/>
          <p:nvPr/>
        </p:nvSpPr>
        <p:spPr>
          <a:xfrm>
            <a:off x="1071344" y="2432510"/>
            <a:ext cx="771242" cy="90716"/>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1C4B93ED-398D-104A-8DBD-E065829DF1B7}"/>
              </a:ext>
            </a:extLst>
          </p:cNvPr>
          <p:cNvSpPr/>
          <p:nvPr/>
        </p:nvSpPr>
        <p:spPr>
          <a:xfrm>
            <a:off x="1071344" y="2514347"/>
            <a:ext cx="771242" cy="100361"/>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5C5A19DF-6AFE-3D46-BCB7-4A811E9A7258}"/>
              </a:ext>
            </a:extLst>
          </p:cNvPr>
          <p:cNvSpPr/>
          <p:nvPr/>
        </p:nvSpPr>
        <p:spPr>
          <a:xfrm>
            <a:off x="501429" y="266222"/>
            <a:ext cx="4419241" cy="584775"/>
          </a:xfrm>
          <a:prstGeom prst="rect">
            <a:avLst/>
          </a:prstGeom>
        </p:spPr>
        <p:txBody>
          <a:bodyPr wrap="square" anchor="b">
            <a:spAutoFit/>
          </a:bodyPr>
          <a:lstStyle/>
          <a:p>
            <a:r>
              <a:rPr lang="en-US" sz="3200" dirty="0">
                <a:solidFill>
                  <a:schemeClr val="tx1">
                    <a:lumMod val="75000"/>
                    <a:lumOff val="25000"/>
                  </a:schemeClr>
                </a:solidFill>
                <a:latin typeface="Avenir Medium" panose="02000503020000020003" pitchFamily="2" charset="0"/>
              </a:rPr>
              <a:t>Outline</a:t>
            </a:r>
          </a:p>
        </p:txBody>
      </p:sp>
      <p:sp>
        <p:nvSpPr>
          <p:cNvPr id="36" name="Rectangle 35">
            <a:extLst>
              <a:ext uri="{FF2B5EF4-FFF2-40B4-BE49-F238E27FC236}">
                <a16:creationId xmlns:a16="http://schemas.microsoft.com/office/drawing/2014/main" id="{DBCE070A-FF40-CF4B-B247-92268E839C60}"/>
              </a:ext>
            </a:extLst>
          </p:cNvPr>
          <p:cNvSpPr/>
          <p:nvPr/>
        </p:nvSpPr>
        <p:spPr>
          <a:xfrm>
            <a:off x="1071344" y="1546224"/>
            <a:ext cx="771242" cy="907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Rectangle 38">
            <a:extLst>
              <a:ext uri="{FF2B5EF4-FFF2-40B4-BE49-F238E27FC236}">
                <a16:creationId xmlns:a16="http://schemas.microsoft.com/office/drawing/2014/main" id="{5BE1D01C-75F4-6844-BD94-69D19622427C}"/>
              </a:ext>
            </a:extLst>
          </p:cNvPr>
          <p:cNvSpPr/>
          <p:nvPr/>
        </p:nvSpPr>
        <p:spPr>
          <a:xfrm>
            <a:off x="1071344" y="1636939"/>
            <a:ext cx="771242" cy="10036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Rectangle 41">
            <a:extLst>
              <a:ext uri="{FF2B5EF4-FFF2-40B4-BE49-F238E27FC236}">
                <a16:creationId xmlns:a16="http://schemas.microsoft.com/office/drawing/2014/main" id="{88AF2AF6-4075-DE43-A658-F6C045F505E4}"/>
              </a:ext>
            </a:extLst>
          </p:cNvPr>
          <p:cNvSpPr/>
          <p:nvPr/>
        </p:nvSpPr>
        <p:spPr>
          <a:xfrm>
            <a:off x="1071344" y="3219997"/>
            <a:ext cx="771242" cy="90716"/>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Rectangle 42">
            <a:extLst>
              <a:ext uri="{FF2B5EF4-FFF2-40B4-BE49-F238E27FC236}">
                <a16:creationId xmlns:a16="http://schemas.microsoft.com/office/drawing/2014/main" id="{EABDD73D-1881-B540-B468-959CD46A3AB9}"/>
              </a:ext>
            </a:extLst>
          </p:cNvPr>
          <p:cNvSpPr/>
          <p:nvPr/>
        </p:nvSpPr>
        <p:spPr>
          <a:xfrm>
            <a:off x="1071344" y="3310712"/>
            <a:ext cx="771242" cy="100361"/>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Rectangle 43">
            <a:extLst>
              <a:ext uri="{FF2B5EF4-FFF2-40B4-BE49-F238E27FC236}">
                <a16:creationId xmlns:a16="http://schemas.microsoft.com/office/drawing/2014/main" id="{B2139D2A-65CD-BF47-BDD6-0D34B8061EC1}"/>
              </a:ext>
            </a:extLst>
          </p:cNvPr>
          <p:cNvSpPr/>
          <p:nvPr/>
        </p:nvSpPr>
        <p:spPr>
          <a:xfrm>
            <a:off x="1071344" y="4107077"/>
            <a:ext cx="771242" cy="90716"/>
          </a:xfrm>
          <a:prstGeom prst="rect">
            <a:avLst/>
          </a:prstGeom>
          <a:solidFill>
            <a:srgbClr val="FF9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Rectangle 45">
            <a:extLst>
              <a:ext uri="{FF2B5EF4-FFF2-40B4-BE49-F238E27FC236}">
                <a16:creationId xmlns:a16="http://schemas.microsoft.com/office/drawing/2014/main" id="{9F46F18A-949B-0A43-9195-1F4950B4B2B1}"/>
              </a:ext>
            </a:extLst>
          </p:cNvPr>
          <p:cNvSpPr/>
          <p:nvPr/>
        </p:nvSpPr>
        <p:spPr>
          <a:xfrm>
            <a:off x="1071344" y="4197792"/>
            <a:ext cx="771242" cy="100361"/>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54068233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9">
            <a:extLst>
              <a:ext uri="{FF2B5EF4-FFF2-40B4-BE49-F238E27FC236}">
                <a16:creationId xmlns:a16="http://schemas.microsoft.com/office/drawing/2014/main" id="{8FA61FDA-A3CB-E84C-A962-D3AC79F2AB27}"/>
              </a:ext>
            </a:extLst>
          </p:cNvPr>
          <p:cNvSpPr>
            <a:spLocks noGrp="1"/>
          </p:cNvSpPr>
          <p:nvPr>
            <p:ph type="sldNum" sz="quarter" idx="12"/>
          </p:nvPr>
        </p:nvSpPr>
        <p:spPr>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48</a:t>
            </a:fld>
            <a:endParaRPr lang="en-US" dirty="0"/>
          </a:p>
        </p:txBody>
      </p:sp>
      <p:sp>
        <p:nvSpPr>
          <p:cNvPr id="13" name="Title 1">
            <a:extLst>
              <a:ext uri="{FF2B5EF4-FFF2-40B4-BE49-F238E27FC236}">
                <a16:creationId xmlns:a16="http://schemas.microsoft.com/office/drawing/2014/main" id="{913679E0-3382-B84C-800F-E9D2A48ED478}"/>
              </a:ext>
            </a:extLst>
          </p:cNvPr>
          <p:cNvSpPr txBox="1">
            <a:spLocks/>
          </p:cNvSpPr>
          <p:nvPr/>
        </p:nvSpPr>
        <p:spPr>
          <a:xfrm>
            <a:off x="2062011" y="2074824"/>
            <a:ext cx="8067977" cy="3973117"/>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pPr marL="457200" indent="-457200">
              <a:lnSpc>
                <a:spcPct val="150000"/>
              </a:lnSpc>
              <a:spcBef>
                <a:spcPts val="2000"/>
              </a:spcBef>
              <a:buFont typeface="Arial" panose="020B0604020202020204" pitchFamily="34" charset="0"/>
              <a:buChar char="•"/>
            </a:pPr>
            <a:r>
              <a:rPr lang="en-US" sz="2400" dirty="0"/>
              <a:t>How would you analyze how vulnerable your model is to adversarial attacks?</a:t>
            </a:r>
          </a:p>
          <a:p>
            <a:pPr marL="457200" indent="-457200">
              <a:lnSpc>
                <a:spcPct val="150000"/>
              </a:lnSpc>
              <a:spcBef>
                <a:spcPts val="2000"/>
              </a:spcBef>
              <a:buFont typeface="Arial" panose="020B0604020202020204" pitchFamily="34" charset="0"/>
              <a:buChar char="•"/>
            </a:pPr>
            <a:r>
              <a:rPr lang="en-US" sz="2400" dirty="0"/>
              <a:t>How would you defend against such?</a:t>
            </a:r>
          </a:p>
        </p:txBody>
      </p:sp>
      <p:sp>
        <p:nvSpPr>
          <p:cNvPr id="14" name="Title 1">
            <a:extLst>
              <a:ext uri="{FF2B5EF4-FFF2-40B4-BE49-F238E27FC236}">
                <a16:creationId xmlns:a16="http://schemas.microsoft.com/office/drawing/2014/main" id="{AF8D4840-255C-2C4E-B219-B528C4466CF4}"/>
              </a:ext>
            </a:extLst>
          </p:cNvPr>
          <p:cNvSpPr txBox="1">
            <a:spLocks/>
          </p:cNvSpPr>
          <p:nvPr/>
        </p:nvSpPr>
        <p:spPr>
          <a:xfrm>
            <a:off x="3893744" y="661642"/>
            <a:ext cx="4782197" cy="770015"/>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pPr algn="ctr">
              <a:lnSpc>
                <a:spcPct val="150000"/>
              </a:lnSpc>
            </a:pPr>
            <a:r>
              <a:rPr lang="en-US" b="1" dirty="0">
                <a:solidFill>
                  <a:srgbClr val="C00000"/>
                </a:solidFill>
              </a:rPr>
              <a:t>WORKSHOP TIME!</a:t>
            </a:r>
          </a:p>
        </p:txBody>
      </p:sp>
    </p:spTree>
    <p:extLst>
      <p:ext uri="{BB962C8B-B14F-4D97-AF65-F5344CB8AC3E}">
        <p14:creationId xmlns:p14="http://schemas.microsoft.com/office/powerpoint/2010/main" val="106047479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909E1014-49B2-6847-88DE-BF207A77C263}"/>
              </a:ext>
            </a:extLst>
          </p:cNvPr>
          <p:cNvSpPr/>
          <p:nvPr/>
        </p:nvSpPr>
        <p:spPr>
          <a:xfrm>
            <a:off x="2154343" y="3079274"/>
            <a:ext cx="2649151" cy="509175"/>
          </a:xfrm>
          <a:prstGeom prst="rect">
            <a:avLst/>
          </a:prstGeom>
          <a:solidFill>
            <a:schemeClr val="accent4">
              <a:lumMod val="40000"/>
              <a:lumOff val="60000"/>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Subtitle 2">
            <a:extLst>
              <a:ext uri="{FF2B5EF4-FFF2-40B4-BE49-F238E27FC236}">
                <a16:creationId xmlns:a16="http://schemas.microsoft.com/office/drawing/2014/main" id="{8E6B3C04-55C4-0F42-AA01-2F9D4A67747A}"/>
              </a:ext>
            </a:extLst>
          </p:cNvPr>
          <p:cNvSpPr txBox="1">
            <a:spLocks/>
          </p:cNvSpPr>
          <p:nvPr/>
        </p:nvSpPr>
        <p:spPr>
          <a:xfrm>
            <a:off x="2154343" y="1053179"/>
            <a:ext cx="4582634" cy="406229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200000"/>
              </a:lnSpc>
              <a:spcBef>
                <a:spcPts val="0"/>
              </a:spcBef>
              <a:buNone/>
            </a:pPr>
            <a:r>
              <a:rPr lang="en-US" dirty="0">
                <a:solidFill>
                  <a:schemeClr val="bg2">
                    <a:lumMod val="25000"/>
                  </a:schemeClr>
                </a:solidFill>
                <a:latin typeface="Avenir Medium" panose="02000503020000020003" pitchFamily="2" charset="0"/>
              </a:rPr>
              <a:t>Introduction</a:t>
            </a:r>
          </a:p>
          <a:p>
            <a:pPr marL="0" indent="0">
              <a:lnSpc>
                <a:spcPct val="200000"/>
              </a:lnSpc>
              <a:spcBef>
                <a:spcPts val="0"/>
              </a:spcBef>
              <a:buNone/>
            </a:pPr>
            <a:r>
              <a:rPr lang="en-US" dirty="0">
                <a:solidFill>
                  <a:schemeClr val="bg2">
                    <a:lumMod val="25000"/>
                  </a:schemeClr>
                </a:solidFill>
                <a:latin typeface="Avenir Medium" panose="02000503020000020003" pitchFamily="2" charset="0"/>
              </a:rPr>
              <a:t>Paraphrasing</a:t>
            </a:r>
          </a:p>
          <a:p>
            <a:pPr marL="0" indent="0">
              <a:lnSpc>
                <a:spcPct val="200000"/>
              </a:lnSpc>
              <a:spcBef>
                <a:spcPts val="0"/>
              </a:spcBef>
              <a:buNone/>
            </a:pPr>
            <a:r>
              <a:rPr lang="en-US" dirty="0">
                <a:solidFill>
                  <a:schemeClr val="bg2">
                    <a:lumMod val="25000"/>
                  </a:schemeClr>
                </a:solidFill>
                <a:latin typeface="Avenir Medium" panose="02000503020000020003" pitchFamily="2" charset="0"/>
              </a:rPr>
              <a:t>Workshop time</a:t>
            </a:r>
          </a:p>
          <a:p>
            <a:pPr marL="0" indent="0">
              <a:lnSpc>
                <a:spcPct val="200000"/>
              </a:lnSpc>
              <a:spcBef>
                <a:spcPts val="0"/>
              </a:spcBef>
              <a:buNone/>
            </a:pPr>
            <a:r>
              <a:rPr lang="en-US" dirty="0">
                <a:solidFill>
                  <a:schemeClr val="bg2">
                    <a:lumMod val="25000"/>
                  </a:schemeClr>
                </a:solidFill>
                <a:latin typeface="Avenir Medium" panose="02000503020000020003" pitchFamily="2" charset="0"/>
              </a:rPr>
              <a:t>Modern approaches</a:t>
            </a:r>
          </a:p>
        </p:txBody>
      </p:sp>
      <p:sp>
        <p:nvSpPr>
          <p:cNvPr id="10" name="Slide Number Placeholder 9">
            <a:extLst>
              <a:ext uri="{FF2B5EF4-FFF2-40B4-BE49-F238E27FC236}">
                <a16:creationId xmlns:a16="http://schemas.microsoft.com/office/drawing/2014/main" id="{7FCB2847-0F6D-EA4A-9C75-CAB26E4B6490}"/>
              </a:ext>
            </a:extLst>
          </p:cNvPr>
          <p:cNvSpPr>
            <a:spLocks noGrp="1"/>
          </p:cNvSpPr>
          <p:nvPr>
            <p:ph type="sldNum" sz="quarter" idx="12"/>
          </p:nvPr>
        </p:nvSpPr>
        <p:spPr>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49</a:t>
            </a:fld>
            <a:endParaRPr lang="en-US"/>
          </a:p>
        </p:txBody>
      </p:sp>
      <p:sp>
        <p:nvSpPr>
          <p:cNvPr id="24" name="Rectangle 23">
            <a:extLst>
              <a:ext uri="{FF2B5EF4-FFF2-40B4-BE49-F238E27FC236}">
                <a16:creationId xmlns:a16="http://schemas.microsoft.com/office/drawing/2014/main" id="{089EF93A-7356-1548-A7E8-F41E1642D039}"/>
              </a:ext>
            </a:extLst>
          </p:cNvPr>
          <p:cNvSpPr/>
          <p:nvPr/>
        </p:nvSpPr>
        <p:spPr>
          <a:xfrm>
            <a:off x="1071344" y="2432510"/>
            <a:ext cx="771242" cy="90716"/>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1C4B93ED-398D-104A-8DBD-E065829DF1B7}"/>
              </a:ext>
            </a:extLst>
          </p:cNvPr>
          <p:cNvSpPr/>
          <p:nvPr/>
        </p:nvSpPr>
        <p:spPr>
          <a:xfrm>
            <a:off x="1071344" y="2514347"/>
            <a:ext cx="771242" cy="100361"/>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5C5A19DF-6AFE-3D46-BCB7-4A811E9A7258}"/>
              </a:ext>
            </a:extLst>
          </p:cNvPr>
          <p:cNvSpPr/>
          <p:nvPr/>
        </p:nvSpPr>
        <p:spPr>
          <a:xfrm>
            <a:off x="501429" y="266222"/>
            <a:ext cx="4419241" cy="584775"/>
          </a:xfrm>
          <a:prstGeom prst="rect">
            <a:avLst/>
          </a:prstGeom>
        </p:spPr>
        <p:txBody>
          <a:bodyPr wrap="square" anchor="b">
            <a:spAutoFit/>
          </a:bodyPr>
          <a:lstStyle/>
          <a:p>
            <a:r>
              <a:rPr lang="en-US" sz="3200" dirty="0">
                <a:solidFill>
                  <a:schemeClr val="tx1">
                    <a:lumMod val="75000"/>
                    <a:lumOff val="25000"/>
                  </a:schemeClr>
                </a:solidFill>
                <a:latin typeface="Avenir Medium" panose="02000503020000020003" pitchFamily="2" charset="0"/>
              </a:rPr>
              <a:t>Outline</a:t>
            </a:r>
          </a:p>
        </p:txBody>
      </p:sp>
      <p:sp>
        <p:nvSpPr>
          <p:cNvPr id="36" name="Rectangle 35">
            <a:extLst>
              <a:ext uri="{FF2B5EF4-FFF2-40B4-BE49-F238E27FC236}">
                <a16:creationId xmlns:a16="http://schemas.microsoft.com/office/drawing/2014/main" id="{DBCE070A-FF40-CF4B-B247-92268E839C60}"/>
              </a:ext>
            </a:extLst>
          </p:cNvPr>
          <p:cNvSpPr/>
          <p:nvPr/>
        </p:nvSpPr>
        <p:spPr>
          <a:xfrm>
            <a:off x="1071344" y="1546224"/>
            <a:ext cx="771242" cy="907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Rectangle 38">
            <a:extLst>
              <a:ext uri="{FF2B5EF4-FFF2-40B4-BE49-F238E27FC236}">
                <a16:creationId xmlns:a16="http://schemas.microsoft.com/office/drawing/2014/main" id="{5BE1D01C-75F4-6844-BD94-69D19622427C}"/>
              </a:ext>
            </a:extLst>
          </p:cNvPr>
          <p:cNvSpPr/>
          <p:nvPr/>
        </p:nvSpPr>
        <p:spPr>
          <a:xfrm>
            <a:off x="1071344" y="1636939"/>
            <a:ext cx="771242" cy="10036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Rectangle 41">
            <a:extLst>
              <a:ext uri="{FF2B5EF4-FFF2-40B4-BE49-F238E27FC236}">
                <a16:creationId xmlns:a16="http://schemas.microsoft.com/office/drawing/2014/main" id="{88AF2AF6-4075-DE43-A658-F6C045F505E4}"/>
              </a:ext>
            </a:extLst>
          </p:cNvPr>
          <p:cNvSpPr/>
          <p:nvPr/>
        </p:nvSpPr>
        <p:spPr>
          <a:xfrm>
            <a:off x="1071344" y="3219997"/>
            <a:ext cx="771242" cy="90716"/>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Rectangle 42">
            <a:extLst>
              <a:ext uri="{FF2B5EF4-FFF2-40B4-BE49-F238E27FC236}">
                <a16:creationId xmlns:a16="http://schemas.microsoft.com/office/drawing/2014/main" id="{EABDD73D-1881-B540-B468-959CD46A3AB9}"/>
              </a:ext>
            </a:extLst>
          </p:cNvPr>
          <p:cNvSpPr/>
          <p:nvPr/>
        </p:nvSpPr>
        <p:spPr>
          <a:xfrm>
            <a:off x="1071344" y="3310712"/>
            <a:ext cx="771242" cy="100361"/>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Rectangle 43">
            <a:extLst>
              <a:ext uri="{FF2B5EF4-FFF2-40B4-BE49-F238E27FC236}">
                <a16:creationId xmlns:a16="http://schemas.microsoft.com/office/drawing/2014/main" id="{B2139D2A-65CD-BF47-BDD6-0D34B8061EC1}"/>
              </a:ext>
            </a:extLst>
          </p:cNvPr>
          <p:cNvSpPr/>
          <p:nvPr/>
        </p:nvSpPr>
        <p:spPr>
          <a:xfrm>
            <a:off x="1071344" y="4107077"/>
            <a:ext cx="771242" cy="90716"/>
          </a:xfrm>
          <a:prstGeom prst="rect">
            <a:avLst/>
          </a:prstGeom>
          <a:solidFill>
            <a:srgbClr val="FF9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Rectangle 45">
            <a:extLst>
              <a:ext uri="{FF2B5EF4-FFF2-40B4-BE49-F238E27FC236}">
                <a16:creationId xmlns:a16="http://schemas.microsoft.com/office/drawing/2014/main" id="{9F46F18A-949B-0A43-9195-1F4950B4B2B1}"/>
              </a:ext>
            </a:extLst>
          </p:cNvPr>
          <p:cNvSpPr/>
          <p:nvPr/>
        </p:nvSpPr>
        <p:spPr>
          <a:xfrm>
            <a:off x="1071344" y="4197792"/>
            <a:ext cx="771242" cy="100361"/>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8082471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909E1014-49B2-6847-88DE-BF207A77C263}"/>
              </a:ext>
            </a:extLst>
          </p:cNvPr>
          <p:cNvSpPr/>
          <p:nvPr/>
        </p:nvSpPr>
        <p:spPr>
          <a:xfrm>
            <a:off x="2089233" y="1336994"/>
            <a:ext cx="2320535" cy="509175"/>
          </a:xfrm>
          <a:prstGeom prst="rect">
            <a:avLst/>
          </a:prstGeom>
          <a:solidFill>
            <a:schemeClr val="accent4">
              <a:lumMod val="40000"/>
              <a:lumOff val="60000"/>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lide Number Placeholder 9">
            <a:extLst>
              <a:ext uri="{FF2B5EF4-FFF2-40B4-BE49-F238E27FC236}">
                <a16:creationId xmlns:a16="http://schemas.microsoft.com/office/drawing/2014/main" id="{7FCB2847-0F6D-EA4A-9C75-CAB26E4B6490}"/>
              </a:ext>
            </a:extLst>
          </p:cNvPr>
          <p:cNvSpPr>
            <a:spLocks noGrp="1"/>
          </p:cNvSpPr>
          <p:nvPr>
            <p:ph type="sldNum" sz="quarter" idx="12"/>
          </p:nvPr>
        </p:nvSpPr>
        <p:spPr>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5</a:t>
            </a:fld>
            <a:endParaRPr lang="en-US"/>
          </a:p>
        </p:txBody>
      </p:sp>
      <p:sp>
        <p:nvSpPr>
          <p:cNvPr id="24" name="Rectangle 23">
            <a:extLst>
              <a:ext uri="{FF2B5EF4-FFF2-40B4-BE49-F238E27FC236}">
                <a16:creationId xmlns:a16="http://schemas.microsoft.com/office/drawing/2014/main" id="{089EF93A-7356-1548-A7E8-F41E1642D039}"/>
              </a:ext>
            </a:extLst>
          </p:cNvPr>
          <p:cNvSpPr/>
          <p:nvPr/>
        </p:nvSpPr>
        <p:spPr>
          <a:xfrm>
            <a:off x="1071344" y="2432510"/>
            <a:ext cx="771242" cy="90716"/>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1C4B93ED-398D-104A-8DBD-E065829DF1B7}"/>
              </a:ext>
            </a:extLst>
          </p:cNvPr>
          <p:cNvSpPr/>
          <p:nvPr/>
        </p:nvSpPr>
        <p:spPr>
          <a:xfrm>
            <a:off x="1071344" y="2514347"/>
            <a:ext cx="771242" cy="100361"/>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5C5A19DF-6AFE-3D46-BCB7-4A811E9A7258}"/>
              </a:ext>
            </a:extLst>
          </p:cNvPr>
          <p:cNvSpPr/>
          <p:nvPr/>
        </p:nvSpPr>
        <p:spPr>
          <a:xfrm>
            <a:off x="501429" y="266222"/>
            <a:ext cx="4419241" cy="584775"/>
          </a:xfrm>
          <a:prstGeom prst="rect">
            <a:avLst/>
          </a:prstGeom>
        </p:spPr>
        <p:txBody>
          <a:bodyPr wrap="square" anchor="b">
            <a:spAutoFit/>
          </a:bodyPr>
          <a:lstStyle/>
          <a:p>
            <a:r>
              <a:rPr lang="en-US" sz="3200" dirty="0">
                <a:solidFill>
                  <a:schemeClr val="tx1">
                    <a:lumMod val="75000"/>
                    <a:lumOff val="25000"/>
                  </a:schemeClr>
                </a:solidFill>
                <a:latin typeface="Avenir Medium" panose="02000503020000020003" pitchFamily="2" charset="0"/>
              </a:rPr>
              <a:t>Outline</a:t>
            </a:r>
          </a:p>
        </p:txBody>
      </p:sp>
      <p:sp>
        <p:nvSpPr>
          <p:cNvPr id="34" name="Subtitle 2">
            <a:extLst>
              <a:ext uri="{FF2B5EF4-FFF2-40B4-BE49-F238E27FC236}">
                <a16:creationId xmlns:a16="http://schemas.microsoft.com/office/drawing/2014/main" id="{8E6B3C04-55C4-0F42-AA01-2F9D4A67747A}"/>
              </a:ext>
            </a:extLst>
          </p:cNvPr>
          <p:cNvSpPr txBox="1">
            <a:spLocks/>
          </p:cNvSpPr>
          <p:nvPr/>
        </p:nvSpPr>
        <p:spPr>
          <a:xfrm>
            <a:off x="2154343" y="1053179"/>
            <a:ext cx="4582634" cy="406229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200000"/>
              </a:lnSpc>
              <a:spcBef>
                <a:spcPts val="0"/>
              </a:spcBef>
              <a:buNone/>
            </a:pPr>
            <a:r>
              <a:rPr lang="en-US" dirty="0">
                <a:solidFill>
                  <a:schemeClr val="bg2">
                    <a:lumMod val="25000"/>
                  </a:schemeClr>
                </a:solidFill>
                <a:latin typeface="Avenir Medium" panose="02000503020000020003" pitchFamily="2" charset="0"/>
              </a:rPr>
              <a:t>Introduction</a:t>
            </a:r>
          </a:p>
          <a:p>
            <a:pPr marL="0" indent="0">
              <a:lnSpc>
                <a:spcPct val="200000"/>
              </a:lnSpc>
              <a:spcBef>
                <a:spcPts val="0"/>
              </a:spcBef>
              <a:buNone/>
            </a:pPr>
            <a:r>
              <a:rPr lang="en-US" dirty="0">
                <a:solidFill>
                  <a:schemeClr val="bg2">
                    <a:lumMod val="25000"/>
                  </a:schemeClr>
                </a:solidFill>
                <a:latin typeface="Avenir Medium" panose="02000503020000020003" pitchFamily="2" charset="0"/>
              </a:rPr>
              <a:t>Paraphrasing</a:t>
            </a:r>
          </a:p>
          <a:p>
            <a:pPr marL="0" indent="0">
              <a:lnSpc>
                <a:spcPct val="200000"/>
              </a:lnSpc>
              <a:spcBef>
                <a:spcPts val="0"/>
              </a:spcBef>
              <a:buNone/>
            </a:pPr>
            <a:r>
              <a:rPr lang="en-US" dirty="0">
                <a:solidFill>
                  <a:schemeClr val="bg2">
                    <a:lumMod val="25000"/>
                  </a:schemeClr>
                </a:solidFill>
                <a:latin typeface="Avenir Medium" panose="02000503020000020003" pitchFamily="2" charset="0"/>
              </a:rPr>
              <a:t>Workshop time</a:t>
            </a:r>
          </a:p>
          <a:p>
            <a:pPr marL="0" indent="0">
              <a:lnSpc>
                <a:spcPct val="200000"/>
              </a:lnSpc>
              <a:spcBef>
                <a:spcPts val="0"/>
              </a:spcBef>
              <a:buNone/>
            </a:pPr>
            <a:r>
              <a:rPr lang="en-US" dirty="0">
                <a:solidFill>
                  <a:schemeClr val="bg2">
                    <a:lumMod val="25000"/>
                  </a:schemeClr>
                </a:solidFill>
                <a:latin typeface="Avenir Medium" panose="02000503020000020003" pitchFamily="2" charset="0"/>
              </a:rPr>
              <a:t>Modern approaches</a:t>
            </a:r>
          </a:p>
        </p:txBody>
      </p:sp>
      <p:sp>
        <p:nvSpPr>
          <p:cNvPr id="36" name="Rectangle 35">
            <a:extLst>
              <a:ext uri="{FF2B5EF4-FFF2-40B4-BE49-F238E27FC236}">
                <a16:creationId xmlns:a16="http://schemas.microsoft.com/office/drawing/2014/main" id="{DBCE070A-FF40-CF4B-B247-92268E839C60}"/>
              </a:ext>
            </a:extLst>
          </p:cNvPr>
          <p:cNvSpPr/>
          <p:nvPr/>
        </p:nvSpPr>
        <p:spPr>
          <a:xfrm>
            <a:off x="1071344" y="1546224"/>
            <a:ext cx="771242" cy="907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Rectangle 38">
            <a:extLst>
              <a:ext uri="{FF2B5EF4-FFF2-40B4-BE49-F238E27FC236}">
                <a16:creationId xmlns:a16="http://schemas.microsoft.com/office/drawing/2014/main" id="{5BE1D01C-75F4-6844-BD94-69D19622427C}"/>
              </a:ext>
            </a:extLst>
          </p:cNvPr>
          <p:cNvSpPr/>
          <p:nvPr/>
        </p:nvSpPr>
        <p:spPr>
          <a:xfrm>
            <a:off x="1071344" y="1636939"/>
            <a:ext cx="771242" cy="10036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Rectangle 41">
            <a:extLst>
              <a:ext uri="{FF2B5EF4-FFF2-40B4-BE49-F238E27FC236}">
                <a16:creationId xmlns:a16="http://schemas.microsoft.com/office/drawing/2014/main" id="{88AF2AF6-4075-DE43-A658-F6C045F505E4}"/>
              </a:ext>
            </a:extLst>
          </p:cNvPr>
          <p:cNvSpPr/>
          <p:nvPr/>
        </p:nvSpPr>
        <p:spPr>
          <a:xfrm>
            <a:off x="1071344" y="3219997"/>
            <a:ext cx="771242" cy="90716"/>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Rectangle 42">
            <a:extLst>
              <a:ext uri="{FF2B5EF4-FFF2-40B4-BE49-F238E27FC236}">
                <a16:creationId xmlns:a16="http://schemas.microsoft.com/office/drawing/2014/main" id="{EABDD73D-1881-B540-B468-959CD46A3AB9}"/>
              </a:ext>
            </a:extLst>
          </p:cNvPr>
          <p:cNvSpPr/>
          <p:nvPr/>
        </p:nvSpPr>
        <p:spPr>
          <a:xfrm>
            <a:off x="1071344" y="3310712"/>
            <a:ext cx="771242" cy="100361"/>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Rectangle 43">
            <a:extLst>
              <a:ext uri="{FF2B5EF4-FFF2-40B4-BE49-F238E27FC236}">
                <a16:creationId xmlns:a16="http://schemas.microsoft.com/office/drawing/2014/main" id="{B2139D2A-65CD-BF47-BDD6-0D34B8061EC1}"/>
              </a:ext>
            </a:extLst>
          </p:cNvPr>
          <p:cNvSpPr/>
          <p:nvPr/>
        </p:nvSpPr>
        <p:spPr>
          <a:xfrm>
            <a:off x="1071344" y="4107077"/>
            <a:ext cx="771242" cy="90716"/>
          </a:xfrm>
          <a:prstGeom prst="rect">
            <a:avLst/>
          </a:prstGeom>
          <a:solidFill>
            <a:srgbClr val="FF9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Rectangle 45">
            <a:extLst>
              <a:ext uri="{FF2B5EF4-FFF2-40B4-BE49-F238E27FC236}">
                <a16:creationId xmlns:a16="http://schemas.microsoft.com/office/drawing/2014/main" id="{9F46F18A-949B-0A43-9195-1F4950B4B2B1}"/>
              </a:ext>
            </a:extLst>
          </p:cNvPr>
          <p:cNvSpPr/>
          <p:nvPr/>
        </p:nvSpPr>
        <p:spPr>
          <a:xfrm>
            <a:off x="1071344" y="4197792"/>
            <a:ext cx="771242" cy="100361"/>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16938929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909E1014-49B2-6847-88DE-BF207A77C263}"/>
              </a:ext>
            </a:extLst>
          </p:cNvPr>
          <p:cNvSpPr/>
          <p:nvPr/>
        </p:nvSpPr>
        <p:spPr>
          <a:xfrm>
            <a:off x="2154343" y="3943204"/>
            <a:ext cx="3436229" cy="509175"/>
          </a:xfrm>
          <a:prstGeom prst="rect">
            <a:avLst/>
          </a:prstGeom>
          <a:solidFill>
            <a:schemeClr val="accent4">
              <a:lumMod val="40000"/>
              <a:lumOff val="60000"/>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Subtitle 2">
            <a:extLst>
              <a:ext uri="{FF2B5EF4-FFF2-40B4-BE49-F238E27FC236}">
                <a16:creationId xmlns:a16="http://schemas.microsoft.com/office/drawing/2014/main" id="{8E6B3C04-55C4-0F42-AA01-2F9D4A67747A}"/>
              </a:ext>
            </a:extLst>
          </p:cNvPr>
          <p:cNvSpPr txBox="1">
            <a:spLocks/>
          </p:cNvSpPr>
          <p:nvPr/>
        </p:nvSpPr>
        <p:spPr>
          <a:xfrm>
            <a:off x="2154343" y="1053179"/>
            <a:ext cx="4582634" cy="406229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200000"/>
              </a:lnSpc>
              <a:spcBef>
                <a:spcPts val="0"/>
              </a:spcBef>
              <a:buNone/>
            </a:pPr>
            <a:r>
              <a:rPr lang="en-US" dirty="0">
                <a:solidFill>
                  <a:schemeClr val="bg2">
                    <a:lumMod val="25000"/>
                  </a:schemeClr>
                </a:solidFill>
                <a:latin typeface="Avenir Medium" panose="02000503020000020003" pitchFamily="2" charset="0"/>
              </a:rPr>
              <a:t>Introduction</a:t>
            </a:r>
          </a:p>
          <a:p>
            <a:pPr marL="0" indent="0">
              <a:lnSpc>
                <a:spcPct val="200000"/>
              </a:lnSpc>
              <a:spcBef>
                <a:spcPts val="0"/>
              </a:spcBef>
              <a:buNone/>
            </a:pPr>
            <a:r>
              <a:rPr lang="en-US" dirty="0">
                <a:solidFill>
                  <a:schemeClr val="bg2">
                    <a:lumMod val="25000"/>
                  </a:schemeClr>
                </a:solidFill>
                <a:latin typeface="Avenir Medium" panose="02000503020000020003" pitchFamily="2" charset="0"/>
              </a:rPr>
              <a:t>Paraphrasing</a:t>
            </a:r>
          </a:p>
          <a:p>
            <a:pPr marL="0" indent="0">
              <a:lnSpc>
                <a:spcPct val="200000"/>
              </a:lnSpc>
              <a:spcBef>
                <a:spcPts val="0"/>
              </a:spcBef>
              <a:buNone/>
            </a:pPr>
            <a:r>
              <a:rPr lang="en-US" dirty="0">
                <a:solidFill>
                  <a:schemeClr val="bg2">
                    <a:lumMod val="25000"/>
                  </a:schemeClr>
                </a:solidFill>
                <a:latin typeface="Avenir Medium" panose="02000503020000020003" pitchFamily="2" charset="0"/>
              </a:rPr>
              <a:t>Workshop time</a:t>
            </a:r>
          </a:p>
          <a:p>
            <a:pPr marL="0" indent="0">
              <a:lnSpc>
                <a:spcPct val="200000"/>
              </a:lnSpc>
              <a:spcBef>
                <a:spcPts val="0"/>
              </a:spcBef>
              <a:buNone/>
            </a:pPr>
            <a:r>
              <a:rPr lang="en-US" dirty="0">
                <a:solidFill>
                  <a:schemeClr val="bg2">
                    <a:lumMod val="25000"/>
                  </a:schemeClr>
                </a:solidFill>
                <a:latin typeface="Avenir Medium" panose="02000503020000020003" pitchFamily="2" charset="0"/>
              </a:rPr>
              <a:t>Modern approaches</a:t>
            </a:r>
          </a:p>
        </p:txBody>
      </p:sp>
      <p:sp>
        <p:nvSpPr>
          <p:cNvPr id="10" name="Slide Number Placeholder 9">
            <a:extLst>
              <a:ext uri="{FF2B5EF4-FFF2-40B4-BE49-F238E27FC236}">
                <a16:creationId xmlns:a16="http://schemas.microsoft.com/office/drawing/2014/main" id="{7FCB2847-0F6D-EA4A-9C75-CAB26E4B6490}"/>
              </a:ext>
            </a:extLst>
          </p:cNvPr>
          <p:cNvSpPr>
            <a:spLocks noGrp="1"/>
          </p:cNvSpPr>
          <p:nvPr>
            <p:ph type="sldNum" sz="quarter" idx="12"/>
          </p:nvPr>
        </p:nvSpPr>
        <p:spPr>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50</a:t>
            </a:fld>
            <a:endParaRPr lang="en-US"/>
          </a:p>
        </p:txBody>
      </p:sp>
      <p:sp>
        <p:nvSpPr>
          <p:cNvPr id="24" name="Rectangle 23">
            <a:extLst>
              <a:ext uri="{FF2B5EF4-FFF2-40B4-BE49-F238E27FC236}">
                <a16:creationId xmlns:a16="http://schemas.microsoft.com/office/drawing/2014/main" id="{089EF93A-7356-1548-A7E8-F41E1642D039}"/>
              </a:ext>
            </a:extLst>
          </p:cNvPr>
          <p:cNvSpPr/>
          <p:nvPr/>
        </p:nvSpPr>
        <p:spPr>
          <a:xfrm>
            <a:off x="1071344" y="2432510"/>
            <a:ext cx="771242" cy="90716"/>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1C4B93ED-398D-104A-8DBD-E065829DF1B7}"/>
              </a:ext>
            </a:extLst>
          </p:cNvPr>
          <p:cNvSpPr/>
          <p:nvPr/>
        </p:nvSpPr>
        <p:spPr>
          <a:xfrm>
            <a:off x="1071344" y="2514347"/>
            <a:ext cx="771242" cy="100361"/>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5C5A19DF-6AFE-3D46-BCB7-4A811E9A7258}"/>
              </a:ext>
            </a:extLst>
          </p:cNvPr>
          <p:cNvSpPr/>
          <p:nvPr/>
        </p:nvSpPr>
        <p:spPr>
          <a:xfrm>
            <a:off x="501429" y="266222"/>
            <a:ext cx="4419241" cy="584775"/>
          </a:xfrm>
          <a:prstGeom prst="rect">
            <a:avLst/>
          </a:prstGeom>
        </p:spPr>
        <p:txBody>
          <a:bodyPr wrap="square" anchor="b">
            <a:spAutoFit/>
          </a:bodyPr>
          <a:lstStyle/>
          <a:p>
            <a:r>
              <a:rPr lang="en-US" sz="3200" dirty="0">
                <a:solidFill>
                  <a:schemeClr val="tx1">
                    <a:lumMod val="75000"/>
                    <a:lumOff val="25000"/>
                  </a:schemeClr>
                </a:solidFill>
                <a:latin typeface="Avenir Medium" panose="02000503020000020003" pitchFamily="2" charset="0"/>
              </a:rPr>
              <a:t>Outline</a:t>
            </a:r>
          </a:p>
        </p:txBody>
      </p:sp>
      <p:sp>
        <p:nvSpPr>
          <p:cNvPr id="36" name="Rectangle 35">
            <a:extLst>
              <a:ext uri="{FF2B5EF4-FFF2-40B4-BE49-F238E27FC236}">
                <a16:creationId xmlns:a16="http://schemas.microsoft.com/office/drawing/2014/main" id="{DBCE070A-FF40-CF4B-B247-92268E839C60}"/>
              </a:ext>
            </a:extLst>
          </p:cNvPr>
          <p:cNvSpPr/>
          <p:nvPr/>
        </p:nvSpPr>
        <p:spPr>
          <a:xfrm>
            <a:off x="1071344" y="1546224"/>
            <a:ext cx="771242" cy="907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Rectangle 38">
            <a:extLst>
              <a:ext uri="{FF2B5EF4-FFF2-40B4-BE49-F238E27FC236}">
                <a16:creationId xmlns:a16="http://schemas.microsoft.com/office/drawing/2014/main" id="{5BE1D01C-75F4-6844-BD94-69D19622427C}"/>
              </a:ext>
            </a:extLst>
          </p:cNvPr>
          <p:cNvSpPr/>
          <p:nvPr/>
        </p:nvSpPr>
        <p:spPr>
          <a:xfrm>
            <a:off x="1071344" y="1636939"/>
            <a:ext cx="771242" cy="10036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Rectangle 41">
            <a:extLst>
              <a:ext uri="{FF2B5EF4-FFF2-40B4-BE49-F238E27FC236}">
                <a16:creationId xmlns:a16="http://schemas.microsoft.com/office/drawing/2014/main" id="{88AF2AF6-4075-DE43-A658-F6C045F505E4}"/>
              </a:ext>
            </a:extLst>
          </p:cNvPr>
          <p:cNvSpPr/>
          <p:nvPr/>
        </p:nvSpPr>
        <p:spPr>
          <a:xfrm>
            <a:off x="1071344" y="3219997"/>
            <a:ext cx="771242" cy="90716"/>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Rectangle 42">
            <a:extLst>
              <a:ext uri="{FF2B5EF4-FFF2-40B4-BE49-F238E27FC236}">
                <a16:creationId xmlns:a16="http://schemas.microsoft.com/office/drawing/2014/main" id="{EABDD73D-1881-B540-B468-959CD46A3AB9}"/>
              </a:ext>
            </a:extLst>
          </p:cNvPr>
          <p:cNvSpPr/>
          <p:nvPr/>
        </p:nvSpPr>
        <p:spPr>
          <a:xfrm>
            <a:off x="1071344" y="3310712"/>
            <a:ext cx="771242" cy="100361"/>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Rectangle 43">
            <a:extLst>
              <a:ext uri="{FF2B5EF4-FFF2-40B4-BE49-F238E27FC236}">
                <a16:creationId xmlns:a16="http://schemas.microsoft.com/office/drawing/2014/main" id="{B2139D2A-65CD-BF47-BDD6-0D34B8061EC1}"/>
              </a:ext>
            </a:extLst>
          </p:cNvPr>
          <p:cNvSpPr/>
          <p:nvPr/>
        </p:nvSpPr>
        <p:spPr>
          <a:xfrm>
            <a:off x="1071344" y="4107077"/>
            <a:ext cx="771242" cy="90716"/>
          </a:xfrm>
          <a:prstGeom prst="rect">
            <a:avLst/>
          </a:prstGeom>
          <a:solidFill>
            <a:srgbClr val="FF9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Rectangle 45">
            <a:extLst>
              <a:ext uri="{FF2B5EF4-FFF2-40B4-BE49-F238E27FC236}">
                <a16:creationId xmlns:a16="http://schemas.microsoft.com/office/drawing/2014/main" id="{9F46F18A-949B-0A43-9195-1F4950B4B2B1}"/>
              </a:ext>
            </a:extLst>
          </p:cNvPr>
          <p:cNvSpPr/>
          <p:nvPr/>
        </p:nvSpPr>
        <p:spPr>
          <a:xfrm>
            <a:off x="1071344" y="4197792"/>
            <a:ext cx="771242" cy="100361"/>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18960190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9">
            <a:extLst>
              <a:ext uri="{FF2B5EF4-FFF2-40B4-BE49-F238E27FC236}">
                <a16:creationId xmlns:a16="http://schemas.microsoft.com/office/drawing/2014/main" id="{8FA61FDA-A3CB-E84C-A962-D3AC79F2AB27}"/>
              </a:ext>
            </a:extLst>
          </p:cNvPr>
          <p:cNvSpPr>
            <a:spLocks noGrp="1"/>
          </p:cNvSpPr>
          <p:nvPr>
            <p:ph type="sldNum" sz="quarter" idx="12"/>
          </p:nvPr>
        </p:nvSpPr>
        <p:spPr>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51</a:t>
            </a:fld>
            <a:endParaRPr lang="en-US" dirty="0"/>
          </a:p>
        </p:txBody>
      </p:sp>
      <p:sp>
        <p:nvSpPr>
          <p:cNvPr id="14" name="Title 1">
            <a:extLst>
              <a:ext uri="{FF2B5EF4-FFF2-40B4-BE49-F238E27FC236}">
                <a16:creationId xmlns:a16="http://schemas.microsoft.com/office/drawing/2014/main" id="{AF8D4840-255C-2C4E-B219-B528C4466CF4}"/>
              </a:ext>
            </a:extLst>
          </p:cNvPr>
          <p:cNvSpPr txBox="1">
            <a:spLocks/>
          </p:cNvSpPr>
          <p:nvPr/>
        </p:nvSpPr>
        <p:spPr>
          <a:xfrm>
            <a:off x="3053324" y="72580"/>
            <a:ext cx="6083634" cy="770015"/>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pPr algn="ctr">
              <a:lnSpc>
                <a:spcPct val="150000"/>
              </a:lnSpc>
            </a:pPr>
            <a:r>
              <a:rPr lang="en-US" b="1" dirty="0">
                <a:solidFill>
                  <a:srgbClr val="C00000"/>
                </a:solidFill>
              </a:rPr>
              <a:t>The field is budding (aka Wild West)</a:t>
            </a:r>
          </a:p>
        </p:txBody>
      </p:sp>
      <p:sp>
        <p:nvSpPr>
          <p:cNvPr id="16" name="Rectangle 15">
            <a:extLst>
              <a:ext uri="{FF2B5EF4-FFF2-40B4-BE49-F238E27FC236}">
                <a16:creationId xmlns:a16="http://schemas.microsoft.com/office/drawing/2014/main" id="{FC6CE59B-77E9-FC47-9663-0552BDEB0114}"/>
              </a:ext>
            </a:extLst>
          </p:cNvPr>
          <p:cNvSpPr/>
          <p:nvPr/>
        </p:nvSpPr>
        <p:spPr>
          <a:xfrm>
            <a:off x="233452" y="6400412"/>
            <a:ext cx="3837104" cy="282940"/>
          </a:xfrm>
          <a:prstGeom prst="rect">
            <a:avLst/>
          </a:prstGeom>
        </p:spPr>
        <p:txBody>
          <a:bodyPr wrap="square">
            <a:spAutoFit/>
          </a:bodyPr>
          <a:lstStyle/>
          <a:p>
            <a:r>
              <a:rPr lang="en-US" sz="1200" dirty="0"/>
              <a:t>Slide based on, inspired by, or directly from Jack Morris</a:t>
            </a:r>
          </a:p>
        </p:txBody>
      </p:sp>
      <p:sp>
        <p:nvSpPr>
          <p:cNvPr id="3" name="Rectangle 2">
            <a:extLst>
              <a:ext uri="{FF2B5EF4-FFF2-40B4-BE49-F238E27FC236}">
                <a16:creationId xmlns:a16="http://schemas.microsoft.com/office/drawing/2014/main" id="{C4A0FC36-9F76-224E-9E2A-F1A9D3C74634}"/>
              </a:ext>
            </a:extLst>
          </p:cNvPr>
          <p:cNvSpPr/>
          <p:nvPr/>
        </p:nvSpPr>
        <p:spPr>
          <a:xfrm>
            <a:off x="233452" y="6123413"/>
            <a:ext cx="6096000" cy="276999"/>
          </a:xfrm>
          <a:prstGeom prst="rect">
            <a:avLst/>
          </a:prstGeom>
        </p:spPr>
        <p:txBody>
          <a:bodyPr>
            <a:spAutoFit/>
          </a:bodyPr>
          <a:lstStyle/>
          <a:p>
            <a:r>
              <a:rPr lang="en-US" sz="1200" dirty="0"/>
              <a:t>Morris et al., Reevaluating Adversarial Examples in Natural Language (2020)</a:t>
            </a:r>
          </a:p>
        </p:txBody>
      </p:sp>
      <p:pic>
        <p:nvPicPr>
          <p:cNvPr id="4" name="Picture 3">
            <a:extLst>
              <a:ext uri="{FF2B5EF4-FFF2-40B4-BE49-F238E27FC236}">
                <a16:creationId xmlns:a16="http://schemas.microsoft.com/office/drawing/2014/main" id="{34367A04-0BAB-6E45-8139-90C7001FE165}"/>
              </a:ext>
            </a:extLst>
          </p:cNvPr>
          <p:cNvPicPr>
            <a:picLocks noChangeAspect="1"/>
          </p:cNvPicPr>
          <p:nvPr/>
        </p:nvPicPr>
        <p:blipFill>
          <a:blip r:embed="rId3"/>
          <a:stretch>
            <a:fillRect/>
          </a:stretch>
        </p:blipFill>
        <p:spPr>
          <a:xfrm>
            <a:off x="1344956" y="865053"/>
            <a:ext cx="9500367" cy="2075323"/>
          </a:xfrm>
          <a:prstGeom prst="rect">
            <a:avLst/>
          </a:prstGeom>
        </p:spPr>
      </p:pic>
      <p:pic>
        <p:nvPicPr>
          <p:cNvPr id="5" name="Picture 4">
            <a:extLst>
              <a:ext uri="{FF2B5EF4-FFF2-40B4-BE49-F238E27FC236}">
                <a16:creationId xmlns:a16="http://schemas.microsoft.com/office/drawing/2014/main" id="{03CDFC00-2840-DF46-B908-9522CA54E803}"/>
              </a:ext>
            </a:extLst>
          </p:cNvPr>
          <p:cNvPicPr>
            <a:picLocks noChangeAspect="1"/>
          </p:cNvPicPr>
          <p:nvPr/>
        </p:nvPicPr>
        <p:blipFill>
          <a:blip r:embed="rId4"/>
          <a:stretch>
            <a:fillRect/>
          </a:stretch>
        </p:blipFill>
        <p:spPr>
          <a:xfrm>
            <a:off x="1344957" y="3039506"/>
            <a:ext cx="9500367" cy="3061449"/>
          </a:xfrm>
          <a:prstGeom prst="rect">
            <a:avLst/>
          </a:prstGeom>
        </p:spPr>
      </p:pic>
    </p:spTree>
    <p:extLst>
      <p:ext uri="{BB962C8B-B14F-4D97-AF65-F5344CB8AC3E}">
        <p14:creationId xmlns:p14="http://schemas.microsoft.com/office/powerpoint/2010/main" val="3515910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9">
            <a:extLst>
              <a:ext uri="{FF2B5EF4-FFF2-40B4-BE49-F238E27FC236}">
                <a16:creationId xmlns:a16="http://schemas.microsoft.com/office/drawing/2014/main" id="{8FA61FDA-A3CB-E84C-A962-D3AC79F2AB27}"/>
              </a:ext>
            </a:extLst>
          </p:cNvPr>
          <p:cNvSpPr>
            <a:spLocks noGrp="1"/>
          </p:cNvSpPr>
          <p:nvPr>
            <p:ph type="sldNum" sz="quarter" idx="12"/>
          </p:nvPr>
        </p:nvSpPr>
        <p:spPr>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52</a:t>
            </a:fld>
            <a:endParaRPr lang="en-US" dirty="0"/>
          </a:p>
        </p:txBody>
      </p:sp>
      <p:sp>
        <p:nvSpPr>
          <p:cNvPr id="14" name="Title 1">
            <a:extLst>
              <a:ext uri="{FF2B5EF4-FFF2-40B4-BE49-F238E27FC236}">
                <a16:creationId xmlns:a16="http://schemas.microsoft.com/office/drawing/2014/main" id="{AF8D4840-255C-2C4E-B219-B528C4466CF4}"/>
              </a:ext>
            </a:extLst>
          </p:cNvPr>
          <p:cNvSpPr txBox="1">
            <a:spLocks/>
          </p:cNvSpPr>
          <p:nvPr/>
        </p:nvSpPr>
        <p:spPr>
          <a:xfrm>
            <a:off x="3053324" y="72580"/>
            <a:ext cx="6083634" cy="770015"/>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pPr algn="ctr">
              <a:lnSpc>
                <a:spcPct val="150000"/>
              </a:lnSpc>
            </a:pPr>
            <a:r>
              <a:rPr lang="en-US" b="1" dirty="0">
                <a:solidFill>
                  <a:srgbClr val="C00000"/>
                </a:solidFill>
              </a:rPr>
              <a:t>The field is budding (aka Wild West)</a:t>
            </a:r>
          </a:p>
        </p:txBody>
      </p:sp>
      <p:sp>
        <p:nvSpPr>
          <p:cNvPr id="16" name="Rectangle 15">
            <a:extLst>
              <a:ext uri="{FF2B5EF4-FFF2-40B4-BE49-F238E27FC236}">
                <a16:creationId xmlns:a16="http://schemas.microsoft.com/office/drawing/2014/main" id="{FC6CE59B-77E9-FC47-9663-0552BDEB0114}"/>
              </a:ext>
            </a:extLst>
          </p:cNvPr>
          <p:cNvSpPr/>
          <p:nvPr/>
        </p:nvSpPr>
        <p:spPr>
          <a:xfrm>
            <a:off x="233452" y="6400412"/>
            <a:ext cx="3837104" cy="282940"/>
          </a:xfrm>
          <a:prstGeom prst="rect">
            <a:avLst/>
          </a:prstGeom>
        </p:spPr>
        <p:txBody>
          <a:bodyPr wrap="square">
            <a:spAutoFit/>
          </a:bodyPr>
          <a:lstStyle/>
          <a:p>
            <a:r>
              <a:rPr lang="en-US" sz="1200" dirty="0"/>
              <a:t>Slide based on, inspired by, or directly from Jack Morris</a:t>
            </a:r>
          </a:p>
        </p:txBody>
      </p:sp>
      <p:sp>
        <p:nvSpPr>
          <p:cNvPr id="3" name="Rectangle 2">
            <a:extLst>
              <a:ext uri="{FF2B5EF4-FFF2-40B4-BE49-F238E27FC236}">
                <a16:creationId xmlns:a16="http://schemas.microsoft.com/office/drawing/2014/main" id="{C4A0FC36-9F76-224E-9E2A-F1A9D3C74634}"/>
              </a:ext>
            </a:extLst>
          </p:cNvPr>
          <p:cNvSpPr/>
          <p:nvPr/>
        </p:nvSpPr>
        <p:spPr>
          <a:xfrm>
            <a:off x="233452" y="6123413"/>
            <a:ext cx="6096000" cy="276999"/>
          </a:xfrm>
          <a:prstGeom prst="rect">
            <a:avLst/>
          </a:prstGeom>
        </p:spPr>
        <p:txBody>
          <a:bodyPr>
            <a:spAutoFit/>
          </a:bodyPr>
          <a:lstStyle/>
          <a:p>
            <a:r>
              <a:rPr lang="en-US" sz="1200" dirty="0"/>
              <a:t>Morris et al., Reevaluating Adversarial Examples in Natural Language (2020)</a:t>
            </a:r>
          </a:p>
        </p:txBody>
      </p:sp>
      <p:pic>
        <p:nvPicPr>
          <p:cNvPr id="2" name="Picture 1">
            <a:extLst>
              <a:ext uri="{FF2B5EF4-FFF2-40B4-BE49-F238E27FC236}">
                <a16:creationId xmlns:a16="http://schemas.microsoft.com/office/drawing/2014/main" id="{DC2159FF-325C-6640-84ED-40FA0628FAAF}"/>
              </a:ext>
            </a:extLst>
          </p:cNvPr>
          <p:cNvPicPr>
            <a:picLocks noChangeAspect="1"/>
          </p:cNvPicPr>
          <p:nvPr/>
        </p:nvPicPr>
        <p:blipFill>
          <a:blip r:embed="rId3"/>
          <a:stretch>
            <a:fillRect/>
          </a:stretch>
        </p:blipFill>
        <p:spPr>
          <a:xfrm>
            <a:off x="1381275" y="1050041"/>
            <a:ext cx="9688010" cy="1621975"/>
          </a:xfrm>
          <a:prstGeom prst="rect">
            <a:avLst/>
          </a:prstGeom>
        </p:spPr>
      </p:pic>
      <p:pic>
        <p:nvPicPr>
          <p:cNvPr id="6" name="Picture 5">
            <a:extLst>
              <a:ext uri="{FF2B5EF4-FFF2-40B4-BE49-F238E27FC236}">
                <a16:creationId xmlns:a16="http://schemas.microsoft.com/office/drawing/2014/main" id="{274F1910-ED4D-DA44-AD0F-BE9F18BAE8E3}"/>
              </a:ext>
            </a:extLst>
          </p:cNvPr>
          <p:cNvPicPr>
            <a:picLocks noChangeAspect="1"/>
          </p:cNvPicPr>
          <p:nvPr/>
        </p:nvPicPr>
        <p:blipFill>
          <a:blip r:embed="rId4"/>
          <a:stretch>
            <a:fillRect/>
          </a:stretch>
        </p:blipFill>
        <p:spPr>
          <a:xfrm>
            <a:off x="1436496" y="2647902"/>
            <a:ext cx="9129904" cy="3499625"/>
          </a:xfrm>
          <a:prstGeom prst="rect">
            <a:avLst/>
          </a:prstGeom>
        </p:spPr>
      </p:pic>
    </p:spTree>
    <p:extLst>
      <p:ext uri="{BB962C8B-B14F-4D97-AF65-F5344CB8AC3E}">
        <p14:creationId xmlns:p14="http://schemas.microsoft.com/office/powerpoint/2010/main" val="204366205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9">
            <a:extLst>
              <a:ext uri="{FF2B5EF4-FFF2-40B4-BE49-F238E27FC236}">
                <a16:creationId xmlns:a16="http://schemas.microsoft.com/office/drawing/2014/main" id="{8FA61FDA-A3CB-E84C-A962-D3AC79F2AB27}"/>
              </a:ext>
            </a:extLst>
          </p:cNvPr>
          <p:cNvSpPr>
            <a:spLocks noGrp="1"/>
          </p:cNvSpPr>
          <p:nvPr>
            <p:ph type="sldNum" sz="quarter" idx="12"/>
          </p:nvPr>
        </p:nvSpPr>
        <p:spPr>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53</a:t>
            </a:fld>
            <a:endParaRPr lang="en-US" dirty="0"/>
          </a:p>
        </p:txBody>
      </p:sp>
      <p:sp>
        <p:nvSpPr>
          <p:cNvPr id="14" name="Title 1">
            <a:extLst>
              <a:ext uri="{FF2B5EF4-FFF2-40B4-BE49-F238E27FC236}">
                <a16:creationId xmlns:a16="http://schemas.microsoft.com/office/drawing/2014/main" id="{AF8D4840-255C-2C4E-B219-B528C4466CF4}"/>
              </a:ext>
            </a:extLst>
          </p:cNvPr>
          <p:cNvSpPr txBox="1">
            <a:spLocks/>
          </p:cNvSpPr>
          <p:nvPr/>
        </p:nvSpPr>
        <p:spPr>
          <a:xfrm>
            <a:off x="2217299" y="103556"/>
            <a:ext cx="8015961" cy="770015"/>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pPr algn="ctr">
              <a:lnSpc>
                <a:spcPct val="150000"/>
              </a:lnSpc>
            </a:pPr>
            <a:r>
              <a:rPr lang="en-US" b="1" dirty="0">
                <a:solidFill>
                  <a:srgbClr val="C00000"/>
                </a:solidFill>
              </a:rPr>
              <a:t>Examples of poor adversarial perturbations</a:t>
            </a:r>
          </a:p>
        </p:txBody>
      </p:sp>
      <p:sp>
        <p:nvSpPr>
          <p:cNvPr id="16" name="Rectangle 15">
            <a:extLst>
              <a:ext uri="{FF2B5EF4-FFF2-40B4-BE49-F238E27FC236}">
                <a16:creationId xmlns:a16="http://schemas.microsoft.com/office/drawing/2014/main" id="{FC6CE59B-77E9-FC47-9663-0552BDEB0114}"/>
              </a:ext>
            </a:extLst>
          </p:cNvPr>
          <p:cNvSpPr/>
          <p:nvPr/>
        </p:nvSpPr>
        <p:spPr>
          <a:xfrm>
            <a:off x="233452" y="6400412"/>
            <a:ext cx="3837104" cy="282940"/>
          </a:xfrm>
          <a:prstGeom prst="rect">
            <a:avLst/>
          </a:prstGeom>
        </p:spPr>
        <p:txBody>
          <a:bodyPr wrap="square">
            <a:spAutoFit/>
          </a:bodyPr>
          <a:lstStyle/>
          <a:p>
            <a:r>
              <a:rPr lang="en-US" sz="1200" dirty="0"/>
              <a:t>Slide based on, inspired by, or directly from Jack Morris</a:t>
            </a:r>
          </a:p>
        </p:txBody>
      </p:sp>
      <p:sp>
        <p:nvSpPr>
          <p:cNvPr id="3" name="Rectangle 2">
            <a:extLst>
              <a:ext uri="{FF2B5EF4-FFF2-40B4-BE49-F238E27FC236}">
                <a16:creationId xmlns:a16="http://schemas.microsoft.com/office/drawing/2014/main" id="{C4A0FC36-9F76-224E-9E2A-F1A9D3C74634}"/>
              </a:ext>
            </a:extLst>
          </p:cNvPr>
          <p:cNvSpPr/>
          <p:nvPr/>
        </p:nvSpPr>
        <p:spPr>
          <a:xfrm>
            <a:off x="233452" y="6123413"/>
            <a:ext cx="6096000" cy="276999"/>
          </a:xfrm>
          <a:prstGeom prst="rect">
            <a:avLst/>
          </a:prstGeom>
        </p:spPr>
        <p:txBody>
          <a:bodyPr>
            <a:spAutoFit/>
          </a:bodyPr>
          <a:lstStyle/>
          <a:p>
            <a:r>
              <a:rPr lang="en-US" sz="1200" dirty="0"/>
              <a:t>Morris et al., Reevaluating Adversarial Examples in Natural Language (2020)</a:t>
            </a:r>
          </a:p>
        </p:txBody>
      </p:sp>
      <p:pic>
        <p:nvPicPr>
          <p:cNvPr id="4" name="Picture 3">
            <a:extLst>
              <a:ext uri="{FF2B5EF4-FFF2-40B4-BE49-F238E27FC236}">
                <a16:creationId xmlns:a16="http://schemas.microsoft.com/office/drawing/2014/main" id="{461A0095-E141-A948-B656-B3C1D8D570E1}"/>
              </a:ext>
            </a:extLst>
          </p:cNvPr>
          <p:cNvPicPr>
            <a:picLocks noChangeAspect="1"/>
          </p:cNvPicPr>
          <p:nvPr/>
        </p:nvPicPr>
        <p:blipFill>
          <a:blip r:embed="rId3"/>
          <a:stretch>
            <a:fillRect/>
          </a:stretch>
        </p:blipFill>
        <p:spPr>
          <a:xfrm>
            <a:off x="262485" y="1150570"/>
            <a:ext cx="5046562" cy="1788431"/>
          </a:xfrm>
          <a:prstGeom prst="rect">
            <a:avLst/>
          </a:prstGeom>
        </p:spPr>
      </p:pic>
      <p:pic>
        <p:nvPicPr>
          <p:cNvPr id="5" name="Picture 4">
            <a:extLst>
              <a:ext uri="{FF2B5EF4-FFF2-40B4-BE49-F238E27FC236}">
                <a16:creationId xmlns:a16="http://schemas.microsoft.com/office/drawing/2014/main" id="{3F783B45-45EA-C549-8EFC-0F6702E45403}"/>
              </a:ext>
            </a:extLst>
          </p:cNvPr>
          <p:cNvPicPr>
            <a:picLocks noChangeAspect="1"/>
          </p:cNvPicPr>
          <p:nvPr/>
        </p:nvPicPr>
        <p:blipFill>
          <a:blip r:embed="rId4"/>
          <a:stretch>
            <a:fillRect/>
          </a:stretch>
        </p:blipFill>
        <p:spPr>
          <a:xfrm>
            <a:off x="6225279" y="1150570"/>
            <a:ext cx="5289764" cy="5393485"/>
          </a:xfrm>
          <a:prstGeom prst="rect">
            <a:avLst/>
          </a:prstGeom>
        </p:spPr>
      </p:pic>
    </p:spTree>
    <p:extLst>
      <p:ext uri="{BB962C8B-B14F-4D97-AF65-F5344CB8AC3E}">
        <p14:creationId xmlns:p14="http://schemas.microsoft.com/office/powerpoint/2010/main" val="83365768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9">
            <a:extLst>
              <a:ext uri="{FF2B5EF4-FFF2-40B4-BE49-F238E27FC236}">
                <a16:creationId xmlns:a16="http://schemas.microsoft.com/office/drawing/2014/main" id="{8FA61FDA-A3CB-E84C-A962-D3AC79F2AB27}"/>
              </a:ext>
            </a:extLst>
          </p:cNvPr>
          <p:cNvSpPr>
            <a:spLocks noGrp="1"/>
          </p:cNvSpPr>
          <p:nvPr>
            <p:ph type="sldNum" sz="quarter" idx="12"/>
          </p:nvPr>
        </p:nvSpPr>
        <p:spPr>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54</a:t>
            </a:fld>
            <a:endParaRPr lang="en-US" dirty="0"/>
          </a:p>
        </p:txBody>
      </p:sp>
      <p:sp>
        <p:nvSpPr>
          <p:cNvPr id="14" name="Title 1">
            <a:extLst>
              <a:ext uri="{FF2B5EF4-FFF2-40B4-BE49-F238E27FC236}">
                <a16:creationId xmlns:a16="http://schemas.microsoft.com/office/drawing/2014/main" id="{AF8D4840-255C-2C4E-B219-B528C4466CF4}"/>
              </a:ext>
            </a:extLst>
          </p:cNvPr>
          <p:cNvSpPr txBox="1">
            <a:spLocks/>
          </p:cNvSpPr>
          <p:nvPr/>
        </p:nvSpPr>
        <p:spPr>
          <a:xfrm>
            <a:off x="2217299" y="103556"/>
            <a:ext cx="8015961" cy="770015"/>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pPr algn="ctr">
              <a:lnSpc>
                <a:spcPct val="150000"/>
              </a:lnSpc>
            </a:pPr>
            <a:r>
              <a:rPr lang="en-US" b="1" dirty="0">
                <a:solidFill>
                  <a:srgbClr val="C00000"/>
                </a:solidFill>
              </a:rPr>
              <a:t>Examples of poor adversarial perturbations</a:t>
            </a:r>
          </a:p>
        </p:txBody>
      </p:sp>
      <p:sp>
        <p:nvSpPr>
          <p:cNvPr id="16" name="Rectangle 15">
            <a:extLst>
              <a:ext uri="{FF2B5EF4-FFF2-40B4-BE49-F238E27FC236}">
                <a16:creationId xmlns:a16="http://schemas.microsoft.com/office/drawing/2014/main" id="{FC6CE59B-77E9-FC47-9663-0552BDEB0114}"/>
              </a:ext>
            </a:extLst>
          </p:cNvPr>
          <p:cNvSpPr/>
          <p:nvPr/>
        </p:nvSpPr>
        <p:spPr>
          <a:xfrm>
            <a:off x="233452" y="6400412"/>
            <a:ext cx="3837104" cy="282940"/>
          </a:xfrm>
          <a:prstGeom prst="rect">
            <a:avLst/>
          </a:prstGeom>
        </p:spPr>
        <p:txBody>
          <a:bodyPr wrap="square">
            <a:spAutoFit/>
          </a:bodyPr>
          <a:lstStyle/>
          <a:p>
            <a:r>
              <a:rPr lang="en-US" sz="1200" dirty="0"/>
              <a:t>Slide based on, inspired by, or directly from Jack Morris</a:t>
            </a:r>
          </a:p>
        </p:txBody>
      </p:sp>
      <p:sp>
        <p:nvSpPr>
          <p:cNvPr id="3" name="Rectangle 2">
            <a:extLst>
              <a:ext uri="{FF2B5EF4-FFF2-40B4-BE49-F238E27FC236}">
                <a16:creationId xmlns:a16="http://schemas.microsoft.com/office/drawing/2014/main" id="{C4A0FC36-9F76-224E-9E2A-F1A9D3C74634}"/>
              </a:ext>
            </a:extLst>
          </p:cNvPr>
          <p:cNvSpPr/>
          <p:nvPr/>
        </p:nvSpPr>
        <p:spPr>
          <a:xfrm>
            <a:off x="233452" y="6123413"/>
            <a:ext cx="6096000" cy="276999"/>
          </a:xfrm>
          <a:prstGeom prst="rect">
            <a:avLst/>
          </a:prstGeom>
        </p:spPr>
        <p:txBody>
          <a:bodyPr>
            <a:spAutoFit/>
          </a:bodyPr>
          <a:lstStyle/>
          <a:p>
            <a:r>
              <a:rPr lang="en-US" sz="1200" dirty="0"/>
              <a:t>Morris et al., Reevaluating Adversarial Examples in Natural Language (2020)</a:t>
            </a:r>
          </a:p>
        </p:txBody>
      </p:sp>
      <p:pic>
        <p:nvPicPr>
          <p:cNvPr id="5" name="Picture 4">
            <a:extLst>
              <a:ext uri="{FF2B5EF4-FFF2-40B4-BE49-F238E27FC236}">
                <a16:creationId xmlns:a16="http://schemas.microsoft.com/office/drawing/2014/main" id="{3F783B45-45EA-C549-8EFC-0F6702E45403}"/>
              </a:ext>
            </a:extLst>
          </p:cNvPr>
          <p:cNvPicPr>
            <a:picLocks noChangeAspect="1"/>
          </p:cNvPicPr>
          <p:nvPr/>
        </p:nvPicPr>
        <p:blipFill>
          <a:blip r:embed="rId3"/>
          <a:stretch>
            <a:fillRect/>
          </a:stretch>
        </p:blipFill>
        <p:spPr>
          <a:xfrm>
            <a:off x="6225279" y="1150570"/>
            <a:ext cx="5289764" cy="5393485"/>
          </a:xfrm>
          <a:prstGeom prst="rect">
            <a:avLst/>
          </a:prstGeom>
        </p:spPr>
      </p:pic>
      <p:pic>
        <p:nvPicPr>
          <p:cNvPr id="2" name="Picture 1">
            <a:extLst>
              <a:ext uri="{FF2B5EF4-FFF2-40B4-BE49-F238E27FC236}">
                <a16:creationId xmlns:a16="http://schemas.microsoft.com/office/drawing/2014/main" id="{7833A8E4-FAD3-CA4A-8385-CEAC2814FDC3}"/>
              </a:ext>
            </a:extLst>
          </p:cNvPr>
          <p:cNvPicPr>
            <a:picLocks noChangeAspect="1"/>
          </p:cNvPicPr>
          <p:nvPr/>
        </p:nvPicPr>
        <p:blipFill>
          <a:blip r:embed="rId4"/>
          <a:stretch>
            <a:fillRect/>
          </a:stretch>
        </p:blipFill>
        <p:spPr>
          <a:xfrm>
            <a:off x="842408" y="1447969"/>
            <a:ext cx="4959914" cy="3962061"/>
          </a:xfrm>
          <a:prstGeom prst="rect">
            <a:avLst/>
          </a:prstGeom>
        </p:spPr>
      </p:pic>
    </p:spTree>
    <p:extLst>
      <p:ext uri="{BB962C8B-B14F-4D97-AF65-F5344CB8AC3E}">
        <p14:creationId xmlns:p14="http://schemas.microsoft.com/office/powerpoint/2010/main" val="272759727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9">
            <a:extLst>
              <a:ext uri="{FF2B5EF4-FFF2-40B4-BE49-F238E27FC236}">
                <a16:creationId xmlns:a16="http://schemas.microsoft.com/office/drawing/2014/main" id="{8FA61FDA-A3CB-E84C-A962-D3AC79F2AB27}"/>
              </a:ext>
            </a:extLst>
          </p:cNvPr>
          <p:cNvSpPr>
            <a:spLocks noGrp="1"/>
          </p:cNvSpPr>
          <p:nvPr>
            <p:ph type="sldNum" sz="quarter" idx="12"/>
          </p:nvPr>
        </p:nvSpPr>
        <p:spPr>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55</a:t>
            </a:fld>
            <a:endParaRPr lang="en-US" dirty="0"/>
          </a:p>
        </p:txBody>
      </p:sp>
      <p:sp>
        <p:nvSpPr>
          <p:cNvPr id="10" name="Rectangle 9">
            <a:extLst>
              <a:ext uri="{FF2B5EF4-FFF2-40B4-BE49-F238E27FC236}">
                <a16:creationId xmlns:a16="http://schemas.microsoft.com/office/drawing/2014/main" id="{D9E6B28E-BEBE-FA44-AB02-A31AC669143A}"/>
              </a:ext>
            </a:extLst>
          </p:cNvPr>
          <p:cNvSpPr/>
          <p:nvPr/>
        </p:nvSpPr>
        <p:spPr>
          <a:xfrm>
            <a:off x="351846" y="709371"/>
            <a:ext cx="1754745" cy="9069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3DB697AE-0516-FF44-B886-7AE13FD57F6E}"/>
              </a:ext>
            </a:extLst>
          </p:cNvPr>
          <p:cNvSpPr txBox="1">
            <a:spLocks/>
          </p:cNvSpPr>
          <p:nvPr/>
        </p:nvSpPr>
        <p:spPr>
          <a:xfrm>
            <a:off x="233451" y="174626"/>
            <a:ext cx="2701478" cy="62543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r>
              <a:rPr lang="en-US" dirty="0" err="1"/>
              <a:t>TextAttack</a:t>
            </a:r>
            <a:endParaRPr lang="en-US" dirty="0">
              <a:solidFill>
                <a:srgbClr val="7030A0"/>
              </a:solidFill>
            </a:endParaRPr>
          </a:p>
        </p:txBody>
      </p:sp>
      <p:sp>
        <p:nvSpPr>
          <p:cNvPr id="14" name="Title 1">
            <a:extLst>
              <a:ext uri="{FF2B5EF4-FFF2-40B4-BE49-F238E27FC236}">
                <a16:creationId xmlns:a16="http://schemas.microsoft.com/office/drawing/2014/main" id="{AF8D4840-255C-2C4E-B219-B528C4466CF4}"/>
              </a:ext>
            </a:extLst>
          </p:cNvPr>
          <p:cNvSpPr txBox="1">
            <a:spLocks/>
          </p:cNvSpPr>
          <p:nvPr/>
        </p:nvSpPr>
        <p:spPr>
          <a:xfrm>
            <a:off x="3053325" y="324363"/>
            <a:ext cx="6083634" cy="770015"/>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pPr algn="ctr">
              <a:lnSpc>
                <a:spcPct val="150000"/>
              </a:lnSpc>
            </a:pPr>
            <a:r>
              <a:rPr lang="en-US" b="1" dirty="0">
                <a:solidFill>
                  <a:srgbClr val="C00000"/>
                </a:solidFill>
              </a:rPr>
              <a:t>Trends within adversarial literature</a:t>
            </a:r>
          </a:p>
        </p:txBody>
      </p:sp>
      <p:pic>
        <p:nvPicPr>
          <p:cNvPr id="3" name="Picture 2">
            <a:extLst>
              <a:ext uri="{FF2B5EF4-FFF2-40B4-BE49-F238E27FC236}">
                <a16:creationId xmlns:a16="http://schemas.microsoft.com/office/drawing/2014/main" id="{519635C9-1B15-0744-81E8-A42B9F6EB875}"/>
              </a:ext>
            </a:extLst>
          </p:cNvPr>
          <p:cNvPicPr>
            <a:picLocks noChangeAspect="1"/>
          </p:cNvPicPr>
          <p:nvPr/>
        </p:nvPicPr>
        <p:blipFill>
          <a:blip r:embed="rId3"/>
          <a:stretch>
            <a:fillRect/>
          </a:stretch>
        </p:blipFill>
        <p:spPr>
          <a:xfrm>
            <a:off x="1584190" y="1558998"/>
            <a:ext cx="9122264" cy="4021107"/>
          </a:xfrm>
          <a:prstGeom prst="rect">
            <a:avLst/>
          </a:prstGeom>
        </p:spPr>
      </p:pic>
      <p:sp>
        <p:nvSpPr>
          <p:cNvPr id="13" name="Rectangle 12">
            <a:extLst>
              <a:ext uri="{FF2B5EF4-FFF2-40B4-BE49-F238E27FC236}">
                <a16:creationId xmlns:a16="http://schemas.microsoft.com/office/drawing/2014/main" id="{1434294E-7345-5742-BA71-1B37AA012B50}"/>
              </a:ext>
            </a:extLst>
          </p:cNvPr>
          <p:cNvSpPr/>
          <p:nvPr/>
        </p:nvSpPr>
        <p:spPr>
          <a:xfrm>
            <a:off x="233452" y="6400412"/>
            <a:ext cx="3837104" cy="282940"/>
          </a:xfrm>
          <a:prstGeom prst="rect">
            <a:avLst/>
          </a:prstGeom>
        </p:spPr>
        <p:txBody>
          <a:bodyPr wrap="square">
            <a:spAutoFit/>
          </a:bodyPr>
          <a:lstStyle/>
          <a:p>
            <a:r>
              <a:rPr lang="en-US" sz="1200" dirty="0"/>
              <a:t>Slide based on, inspired by, or directly from Jack Morris</a:t>
            </a:r>
          </a:p>
        </p:txBody>
      </p:sp>
    </p:spTree>
    <p:extLst>
      <p:ext uri="{BB962C8B-B14F-4D97-AF65-F5344CB8AC3E}">
        <p14:creationId xmlns:p14="http://schemas.microsoft.com/office/powerpoint/2010/main" val="105469590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9">
            <a:extLst>
              <a:ext uri="{FF2B5EF4-FFF2-40B4-BE49-F238E27FC236}">
                <a16:creationId xmlns:a16="http://schemas.microsoft.com/office/drawing/2014/main" id="{8FA61FDA-A3CB-E84C-A962-D3AC79F2AB27}"/>
              </a:ext>
            </a:extLst>
          </p:cNvPr>
          <p:cNvSpPr>
            <a:spLocks noGrp="1"/>
          </p:cNvSpPr>
          <p:nvPr>
            <p:ph type="sldNum" sz="quarter" idx="12"/>
          </p:nvPr>
        </p:nvSpPr>
        <p:spPr>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56</a:t>
            </a:fld>
            <a:endParaRPr lang="en-US" dirty="0"/>
          </a:p>
        </p:txBody>
      </p:sp>
      <p:sp>
        <p:nvSpPr>
          <p:cNvPr id="10" name="Rectangle 9">
            <a:extLst>
              <a:ext uri="{FF2B5EF4-FFF2-40B4-BE49-F238E27FC236}">
                <a16:creationId xmlns:a16="http://schemas.microsoft.com/office/drawing/2014/main" id="{D9E6B28E-BEBE-FA44-AB02-A31AC669143A}"/>
              </a:ext>
            </a:extLst>
          </p:cNvPr>
          <p:cNvSpPr/>
          <p:nvPr/>
        </p:nvSpPr>
        <p:spPr>
          <a:xfrm>
            <a:off x="351846" y="709371"/>
            <a:ext cx="1754745" cy="9069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3DB697AE-0516-FF44-B886-7AE13FD57F6E}"/>
              </a:ext>
            </a:extLst>
          </p:cNvPr>
          <p:cNvSpPr txBox="1">
            <a:spLocks/>
          </p:cNvSpPr>
          <p:nvPr/>
        </p:nvSpPr>
        <p:spPr>
          <a:xfrm>
            <a:off x="233451" y="174626"/>
            <a:ext cx="2701478" cy="62543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r>
              <a:rPr lang="en-US" dirty="0" err="1"/>
              <a:t>TextAttack</a:t>
            </a:r>
            <a:endParaRPr lang="en-US" dirty="0">
              <a:solidFill>
                <a:srgbClr val="7030A0"/>
              </a:solidFill>
            </a:endParaRPr>
          </a:p>
        </p:txBody>
      </p:sp>
      <p:sp>
        <p:nvSpPr>
          <p:cNvPr id="14" name="Title 1">
            <a:extLst>
              <a:ext uri="{FF2B5EF4-FFF2-40B4-BE49-F238E27FC236}">
                <a16:creationId xmlns:a16="http://schemas.microsoft.com/office/drawing/2014/main" id="{AF8D4840-255C-2C4E-B219-B528C4466CF4}"/>
              </a:ext>
            </a:extLst>
          </p:cNvPr>
          <p:cNvSpPr txBox="1">
            <a:spLocks/>
          </p:cNvSpPr>
          <p:nvPr/>
        </p:nvSpPr>
        <p:spPr>
          <a:xfrm>
            <a:off x="3053325" y="324363"/>
            <a:ext cx="6083634" cy="770015"/>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pPr algn="ctr">
              <a:lnSpc>
                <a:spcPct val="150000"/>
              </a:lnSpc>
            </a:pPr>
            <a:r>
              <a:rPr lang="en-US" b="1" dirty="0">
                <a:solidFill>
                  <a:srgbClr val="C00000"/>
                </a:solidFill>
              </a:rPr>
              <a:t>Overview</a:t>
            </a:r>
          </a:p>
        </p:txBody>
      </p:sp>
      <p:sp>
        <p:nvSpPr>
          <p:cNvPr id="12" name="Title 1">
            <a:extLst>
              <a:ext uri="{FF2B5EF4-FFF2-40B4-BE49-F238E27FC236}">
                <a16:creationId xmlns:a16="http://schemas.microsoft.com/office/drawing/2014/main" id="{EBD11482-4F1E-9A4E-9264-A3A16A999F87}"/>
              </a:ext>
            </a:extLst>
          </p:cNvPr>
          <p:cNvSpPr txBox="1">
            <a:spLocks/>
          </p:cNvSpPr>
          <p:nvPr/>
        </p:nvSpPr>
        <p:spPr>
          <a:xfrm>
            <a:off x="1790510" y="2020497"/>
            <a:ext cx="8609263" cy="3392423"/>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pPr marL="342900" indent="-342900">
              <a:lnSpc>
                <a:spcPct val="100000"/>
              </a:lnSpc>
              <a:spcBef>
                <a:spcPts val="2000"/>
              </a:spcBef>
              <a:buFont typeface="Arial" panose="020B0604020202020204" pitchFamily="34" charset="0"/>
              <a:buChar char="•"/>
            </a:pPr>
            <a:r>
              <a:rPr lang="en-US" sz="2400" dirty="0"/>
              <a:t>A framework for Adversarial Attacks, Data Augmentation, and Adversarial Training</a:t>
            </a:r>
          </a:p>
          <a:p>
            <a:pPr marL="342900" indent="-342900">
              <a:lnSpc>
                <a:spcPct val="100000"/>
              </a:lnSpc>
              <a:spcBef>
                <a:spcPts val="2000"/>
              </a:spcBef>
              <a:buFont typeface="Arial" panose="020B0604020202020204" pitchFamily="34" charset="0"/>
              <a:buChar char="•"/>
            </a:pPr>
            <a:r>
              <a:rPr lang="en-US" sz="2400" dirty="0"/>
              <a:t>Attacks consists of 4 main components</a:t>
            </a:r>
          </a:p>
          <a:p>
            <a:pPr marL="342900" indent="-342900">
              <a:lnSpc>
                <a:spcPct val="100000"/>
              </a:lnSpc>
              <a:spcBef>
                <a:spcPts val="2000"/>
              </a:spcBef>
              <a:buFont typeface="Arial" panose="020B0604020202020204" pitchFamily="34" charset="0"/>
              <a:buChar char="•"/>
            </a:pPr>
            <a:endParaRPr lang="en-US" sz="2400" dirty="0"/>
          </a:p>
        </p:txBody>
      </p:sp>
      <p:sp>
        <p:nvSpPr>
          <p:cNvPr id="2" name="Rectangle 1">
            <a:extLst>
              <a:ext uri="{FF2B5EF4-FFF2-40B4-BE49-F238E27FC236}">
                <a16:creationId xmlns:a16="http://schemas.microsoft.com/office/drawing/2014/main" id="{579C3267-8EDB-B94B-A6FC-9145A28656FE}"/>
              </a:ext>
            </a:extLst>
          </p:cNvPr>
          <p:cNvSpPr/>
          <p:nvPr/>
        </p:nvSpPr>
        <p:spPr>
          <a:xfrm>
            <a:off x="233451" y="6339039"/>
            <a:ext cx="9315663" cy="276999"/>
          </a:xfrm>
          <a:prstGeom prst="rect">
            <a:avLst/>
          </a:prstGeom>
        </p:spPr>
        <p:txBody>
          <a:bodyPr wrap="square">
            <a:spAutoFit/>
          </a:bodyPr>
          <a:lstStyle/>
          <a:p>
            <a:r>
              <a:rPr lang="en-US" sz="1200" dirty="0"/>
              <a:t>Morris et al., </a:t>
            </a:r>
            <a:r>
              <a:rPr lang="en-US" sz="1200" dirty="0" err="1"/>
              <a:t>TextAttack</a:t>
            </a:r>
            <a:r>
              <a:rPr lang="en-US" sz="1200" dirty="0"/>
              <a:t>: A Framework for Adversarial Attacks, Data Augmentation, and Adversarial Training in NLP (2020)</a:t>
            </a:r>
          </a:p>
        </p:txBody>
      </p:sp>
    </p:spTree>
    <p:extLst>
      <p:ext uri="{BB962C8B-B14F-4D97-AF65-F5344CB8AC3E}">
        <p14:creationId xmlns:p14="http://schemas.microsoft.com/office/powerpoint/2010/main" val="81204788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9">
            <a:extLst>
              <a:ext uri="{FF2B5EF4-FFF2-40B4-BE49-F238E27FC236}">
                <a16:creationId xmlns:a16="http://schemas.microsoft.com/office/drawing/2014/main" id="{8FA61FDA-A3CB-E84C-A962-D3AC79F2AB27}"/>
              </a:ext>
            </a:extLst>
          </p:cNvPr>
          <p:cNvSpPr>
            <a:spLocks noGrp="1"/>
          </p:cNvSpPr>
          <p:nvPr>
            <p:ph type="sldNum" sz="quarter" idx="12"/>
          </p:nvPr>
        </p:nvSpPr>
        <p:spPr>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57</a:t>
            </a:fld>
            <a:endParaRPr lang="en-US" dirty="0"/>
          </a:p>
        </p:txBody>
      </p:sp>
      <p:sp>
        <p:nvSpPr>
          <p:cNvPr id="10" name="Rectangle 9">
            <a:extLst>
              <a:ext uri="{FF2B5EF4-FFF2-40B4-BE49-F238E27FC236}">
                <a16:creationId xmlns:a16="http://schemas.microsoft.com/office/drawing/2014/main" id="{D9E6B28E-BEBE-FA44-AB02-A31AC669143A}"/>
              </a:ext>
            </a:extLst>
          </p:cNvPr>
          <p:cNvSpPr/>
          <p:nvPr/>
        </p:nvSpPr>
        <p:spPr>
          <a:xfrm>
            <a:off x="351846" y="709371"/>
            <a:ext cx="1754745" cy="9069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3DB697AE-0516-FF44-B886-7AE13FD57F6E}"/>
              </a:ext>
            </a:extLst>
          </p:cNvPr>
          <p:cNvSpPr txBox="1">
            <a:spLocks/>
          </p:cNvSpPr>
          <p:nvPr/>
        </p:nvSpPr>
        <p:spPr>
          <a:xfrm>
            <a:off x="233451" y="174626"/>
            <a:ext cx="2701478" cy="62543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r>
              <a:rPr lang="en-US" dirty="0" err="1"/>
              <a:t>TextAttack</a:t>
            </a:r>
            <a:endParaRPr lang="en-US" dirty="0">
              <a:solidFill>
                <a:srgbClr val="7030A0"/>
              </a:solidFill>
            </a:endParaRPr>
          </a:p>
        </p:txBody>
      </p:sp>
      <p:sp>
        <p:nvSpPr>
          <p:cNvPr id="14" name="Title 1">
            <a:extLst>
              <a:ext uri="{FF2B5EF4-FFF2-40B4-BE49-F238E27FC236}">
                <a16:creationId xmlns:a16="http://schemas.microsoft.com/office/drawing/2014/main" id="{AF8D4840-255C-2C4E-B219-B528C4466CF4}"/>
              </a:ext>
            </a:extLst>
          </p:cNvPr>
          <p:cNvSpPr txBox="1">
            <a:spLocks/>
          </p:cNvSpPr>
          <p:nvPr/>
        </p:nvSpPr>
        <p:spPr>
          <a:xfrm>
            <a:off x="3053325" y="324363"/>
            <a:ext cx="6083634" cy="770015"/>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pPr algn="ctr">
              <a:lnSpc>
                <a:spcPct val="150000"/>
              </a:lnSpc>
            </a:pPr>
            <a:r>
              <a:rPr lang="en-US" b="1" dirty="0">
                <a:solidFill>
                  <a:srgbClr val="C00000"/>
                </a:solidFill>
              </a:rPr>
              <a:t>Overview</a:t>
            </a:r>
          </a:p>
        </p:txBody>
      </p:sp>
      <p:sp>
        <p:nvSpPr>
          <p:cNvPr id="2" name="Rectangle 1">
            <a:extLst>
              <a:ext uri="{FF2B5EF4-FFF2-40B4-BE49-F238E27FC236}">
                <a16:creationId xmlns:a16="http://schemas.microsoft.com/office/drawing/2014/main" id="{579C3267-8EDB-B94B-A6FC-9145A28656FE}"/>
              </a:ext>
            </a:extLst>
          </p:cNvPr>
          <p:cNvSpPr/>
          <p:nvPr/>
        </p:nvSpPr>
        <p:spPr>
          <a:xfrm>
            <a:off x="233451" y="6339039"/>
            <a:ext cx="9315663" cy="276999"/>
          </a:xfrm>
          <a:prstGeom prst="rect">
            <a:avLst/>
          </a:prstGeom>
        </p:spPr>
        <p:txBody>
          <a:bodyPr wrap="square">
            <a:spAutoFit/>
          </a:bodyPr>
          <a:lstStyle/>
          <a:p>
            <a:r>
              <a:rPr lang="en-US" sz="1200" dirty="0"/>
              <a:t>Morris et al., </a:t>
            </a:r>
            <a:r>
              <a:rPr lang="en-US" sz="1200" dirty="0" err="1"/>
              <a:t>TextAttack</a:t>
            </a:r>
            <a:r>
              <a:rPr lang="en-US" sz="1200" dirty="0"/>
              <a:t>: A Framework for Adversarial Attacks, Data Augmentation, and Adversarial Training in NLP (2020)</a:t>
            </a:r>
          </a:p>
        </p:txBody>
      </p:sp>
      <p:pic>
        <p:nvPicPr>
          <p:cNvPr id="3" name="Picture 2">
            <a:extLst>
              <a:ext uri="{FF2B5EF4-FFF2-40B4-BE49-F238E27FC236}">
                <a16:creationId xmlns:a16="http://schemas.microsoft.com/office/drawing/2014/main" id="{6A96A4CB-91CE-2243-9991-809919735448}"/>
              </a:ext>
            </a:extLst>
          </p:cNvPr>
          <p:cNvPicPr>
            <a:picLocks noChangeAspect="1"/>
          </p:cNvPicPr>
          <p:nvPr/>
        </p:nvPicPr>
        <p:blipFill>
          <a:blip r:embed="rId3"/>
          <a:stretch>
            <a:fillRect/>
          </a:stretch>
        </p:blipFill>
        <p:spPr>
          <a:xfrm>
            <a:off x="547298" y="4190160"/>
            <a:ext cx="5428803" cy="1666630"/>
          </a:xfrm>
          <a:prstGeom prst="rect">
            <a:avLst/>
          </a:prstGeom>
        </p:spPr>
      </p:pic>
      <p:pic>
        <p:nvPicPr>
          <p:cNvPr id="4" name="Picture 3">
            <a:extLst>
              <a:ext uri="{FF2B5EF4-FFF2-40B4-BE49-F238E27FC236}">
                <a16:creationId xmlns:a16="http://schemas.microsoft.com/office/drawing/2014/main" id="{A07B9FF2-CAB1-4043-825A-B57B165EC598}"/>
              </a:ext>
            </a:extLst>
          </p:cNvPr>
          <p:cNvPicPr>
            <a:picLocks noChangeAspect="1"/>
          </p:cNvPicPr>
          <p:nvPr/>
        </p:nvPicPr>
        <p:blipFill>
          <a:blip r:embed="rId4"/>
          <a:stretch>
            <a:fillRect/>
          </a:stretch>
        </p:blipFill>
        <p:spPr>
          <a:xfrm>
            <a:off x="6390591" y="1569845"/>
            <a:ext cx="4802127" cy="2092123"/>
          </a:xfrm>
          <a:prstGeom prst="rect">
            <a:avLst/>
          </a:prstGeom>
        </p:spPr>
      </p:pic>
      <p:pic>
        <p:nvPicPr>
          <p:cNvPr id="5" name="Picture 4">
            <a:extLst>
              <a:ext uri="{FF2B5EF4-FFF2-40B4-BE49-F238E27FC236}">
                <a16:creationId xmlns:a16="http://schemas.microsoft.com/office/drawing/2014/main" id="{61F9546B-9CD4-4C4E-8E36-8D91A737FDFE}"/>
              </a:ext>
            </a:extLst>
          </p:cNvPr>
          <p:cNvPicPr>
            <a:picLocks noChangeAspect="1"/>
          </p:cNvPicPr>
          <p:nvPr/>
        </p:nvPicPr>
        <p:blipFill>
          <a:blip r:embed="rId5"/>
          <a:stretch>
            <a:fillRect/>
          </a:stretch>
        </p:blipFill>
        <p:spPr>
          <a:xfrm>
            <a:off x="6390591" y="4190160"/>
            <a:ext cx="4802127" cy="1589745"/>
          </a:xfrm>
          <a:prstGeom prst="rect">
            <a:avLst/>
          </a:prstGeom>
        </p:spPr>
      </p:pic>
      <p:pic>
        <p:nvPicPr>
          <p:cNvPr id="6" name="Picture 5">
            <a:extLst>
              <a:ext uri="{FF2B5EF4-FFF2-40B4-BE49-F238E27FC236}">
                <a16:creationId xmlns:a16="http://schemas.microsoft.com/office/drawing/2014/main" id="{E88F06EE-184E-5B46-A736-6F770976CB12}"/>
              </a:ext>
            </a:extLst>
          </p:cNvPr>
          <p:cNvPicPr>
            <a:picLocks noChangeAspect="1"/>
          </p:cNvPicPr>
          <p:nvPr/>
        </p:nvPicPr>
        <p:blipFill>
          <a:blip r:embed="rId6"/>
          <a:stretch>
            <a:fillRect/>
          </a:stretch>
        </p:blipFill>
        <p:spPr>
          <a:xfrm>
            <a:off x="721991" y="1562367"/>
            <a:ext cx="5079419" cy="1969571"/>
          </a:xfrm>
          <a:prstGeom prst="rect">
            <a:avLst/>
          </a:prstGeom>
        </p:spPr>
      </p:pic>
    </p:spTree>
    <p:extLst>
      <p:ext uri="{BB962C8B-B14F-4D97-AF65-F5344CB8AC3E}">
        <p14:creationId xmlns:p14="http://schemas.microsoft.com/office/powerpoint/2010/main" val="82963558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9">
            <a:extLst>
              <a:ext uri="{FF2B5EF4-FFF2-40B4-BE49-F238E27FC236}">
                <a16:creationId xmlns:a16="http://schemas.microsoft.com/office/drawing/2014/main" id="{8FA61FDA-A3CB-E84C-A962-D3AC79F2AB27}"/>
              </a:ext>
            </a:extLst>
          </p:cNvPr>
          <p:cNvSpPr>
            <a:spLocks noGrp="1"/>
          </p:cNvSpPr>
          <p:nvPr>
            <p:ph type="sldNum" sz="quarter" idx="12"/>
          </p:nvPr>
        </p:nvSpPr>
        <p:spPr>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58</a:t>
            </a:fld>
            <a:endParaRPr lang="en-US" dirty="0"/>
          </a:p>
        </p:txBody>
      </p:sp>
      <p:sp>
        <p:nvSpPr>
          <p:cNvPr id="10" name="Rectangle 9">
            <a:extLst>
              <a:ext uri="{FF2B5EF4-FFF2-40B4-BE49-F238E27FC236}">
                <a16:creationId xmlns:a16="http://schemas.microsoft.com/office/drawing/2014/main" id="{D9E6B28E-BEBE-FA44-AB02-A31AC669143A}"/>
              </a:ext>
            </a:extLst>
          </p:cNvPr>
          <p:cNvSpPr/>
          <p:nvPr/>
        </p:nvSpPr>
        <p:spPr>
          <a:xfrm flipV="1">
            <a:off x="351846" y="661836"/>
            <a:ext cx="3166858" cy="4753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3DB697AE-0516-FF44-B886-7AE13FD57F6E}"/>
              </a:ext>
            </a:extLst>
          </p:cNvPr>
          <p:cNvSpPr txBox="1">
            <a:spLocks/>
          </p:cNvSpPr>
          <p:nvPr/>
        </p:nvSpPr>
        <p:spPr>
          <a:xfrm>
            <a:off x="233450" y="174626"/>
            <a:ext cx="4199653" cy="62543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r>
              <a:rPr lang="en-US" dirty="0" err="1"/>
              <a:t>TextAttack</a:t>
            </a:r>
            <a:r>
              <a:rPr lang="en-US" dirty="0"/>
              <a:t> Example</a:t>
            </a:r>
            <a:endParaRPr lang="en-US" dirty="0">
              <a:solidFill>
                <a:srgbClr val="7030A0"/>
              </a:solidFill>
            </a:endParaRPr>
          </a:p>
        </p:txBody>
      </p:sp>
      <p:sp>
        <p:nvSpPr>
          <p:cNvPr id="2" name="Rectangle 1">
            <a:extLst>
              <a:ext uri="{FF2B5EF4-FFF2-40B4-BE49-F238E27FC236}">
                <a16:creationId xmlns:a16="http://schemas.microsoft.com/office/drawing/2014/main" id="{579C3267-8EDB-B94B-A6FC-9145A28656FE}"/>
              </a:ext>
            </a:extLst>
          </p:cNvPr>
          <p:cNvSpPr/>
          <p:nvPr/>
        </p:nvSpPr>
        <p:spPr>
          <a:xfrm>
            <a:off x="233451" y="6339039"/>
            <a:ext cx="9315663" cy="276999"/>
          </a:xfrm>
          <a:prstGeom prst="rect">
            <a:avLst/>
          </a:prstGeom>
        </p:spPr>
        <p:txBody>
          <a:bodyPr wrap="square">
            <a:spAutoFit/>
          </a:bodyPr>
          <a:lstStyle/>
          <a:p>
            <a:r>
              <a:rPr lang="en-US" sz="1200" dirty="0"/>
              <a:t>Morris et al., </a:t>
            </a:r>
            <a:r>
              <a:rPr lang="en-US" sz="1200" dirty="0" err="1"/>
              <a:t>TextAttack</a:t>
            </a:r>
            <a:r>
              <a:rPr lang="en-US" sz="1200" dirty="0"/>
              <a:t>: A Framework for Adversarial Attacks, Data Augmentation, and Adversarial Training in NLP (2020)</a:t>
            </a:r>
          </a:p>
        </p:txBody>
      </p:sp>
      <p:pic>
        <p:nvPicPr>
          <p:cNvPr id="7" name="Picture 6">
            <a:extLst>
              <a:ext uri="{FF2B5EF4-FFF2-40B4-BE49-F238E27FC236}">
                <a16:creationId xmlns:a16="http://schemas.microsoft.com/office/drawing/2014/main" id="{FF4F84E1-FA9C-194D-94CE-5DF583040BA1}"/>
              </a:ext>
            </a:extLst>
          </p:cNvPr>
          <p:cNvPicPr>
            <a:picLocks noChangeAspect="1"/>
          </p:cNvPicPr>
          <p:nvPr/>
        </p:nvPicPr>
        <p:blipFill>
          <a:blip r:embed="rId3"/>
          <a:stretch>
            <a:fillRect/>
          </a:stretch>
        </p:blipFill>
        <p:spPr>
          <a:xfrm>
            <a:off x="4551499" y="336117"/>
            <a:ext cx="4613693" cy="463947"/>
          </a:xfrm>
          <a:prstGeom prst="rect">
            <a:avLst/>
          </a:prstGeom>
        </p:spPr>
      </p:pic>
      <p:pic>
        <p:nvPicPr>
          <p:cNvPr id="8" name="Picture 7">
            <a:extLst>
              <a:ext uri="{FF2B5EF4-FFF2-40B4-BE49-F238E27FC236}">
                <a16:creationId xmlns:a16="http://schemas.microsoft.com/office/drawing/2014/main" id="{B313341F-74D7-0D41-B825-ED4E26E6267B}"/>
              </a:ext>
            </a:extLst>
          </p:cNvPr>
          <p:cNvPicPr>
            <a:picLocks noChangeAspect="1"/>
          </p:cNvPicPr>
          <p:nvPr/>
        </p:nvPicPr>
        <p:blipFill>
          <a:blip r:embed="rId4"/>
          <a:stretch>
            <a:fillRect/>
          </a:stretch>
        </p:blipFill>
        <p:spPr>
          <a:xfrm>
            <a:off x="998951" y="1019874"/>
            <a:ext cx="2987058" cy="5176290"/>
          </a:xfrm>
          <a:prstGeom prst="rect">
            <a:avLst/>
          </a:prstGeom>
        </p:spPr>
      </p:pic>
    </p:spTree>
    <p:extLst>
      <p:ext uri="{BB962C8B-B14F-4D97-AF65-F5344CB8AC3E}">
        <p14:creationId xmlns:p14="http://schemas.microsoft.com/office/powerpoint/2010/main" val="381784620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9">
            <a:extLst>
              <a:ext uri="{FF2B5EF4-FFF2-40B4-BE49-F238E27FC236}">
                <a16:creationId xmlns:a16="http://schemas.microsoft.com/office/drawing/2014/main" id="{8FA61FDA-A3CB-E84C-A962-D3AC79F2AB27}"/>
              </a:ext>
            </a:extLst>
          </p:cNvPr>
          <p:cNvSpPr>
            <a:spLocks noGrp="1"/>
          </p:cNvSpPr>
          <p:nvPr>
            <p:ph type="sldNum" sz="quarter" idx="12"/>
          </p:nvPr>
        </p:nvSpPr>
        <p:spPr>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59</a:t>
            </a:fld>
            <a:endParaRPr lang="en-US" dirty="0"/>
          </a:p>
        </p:txBody>
      </p:sp>
      <p:sp>
        <p:nvSpPr>
          <p:cNvPr id="10" name="Rectangle 9">
            <a:extLst>
              <a:ext uri="{FF2B5EF4-FFF2-40B4-BE49-F238E27FC236}">
                <a16:creationId xmlns:a16="http://schemas.microsoft.com/office/drawing/2014/main" id="{D9E6B28E-BEBE-FA44-AB02-A31AC669143A}"/>
              </a:ext>
            </a:extLst>
          </p:cNvPr>
          <p:cNvSpPr/>
          <p:nvPr/>
        </p:nvSpPr>
        <p:spPr>
          <a:xfrm flipV="1">
            <a:off x="351846" y="661836"/>
            <a:ext cx="3166858" cy="4753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3DB697AE-0516-FF44-B886-7AE13FD57F6E}"/>
              </a:ext>
            </a:extLst>
          </p:cNvPr>
          <p:cNvSpPr txBox="1">
            <a:spLocks/>
          </p:cNvSpPr>
          <p:nvPr/>
        </p:nvSpPr>
        <p:spPr>
          <a:xfrm>
            <a:off x="233450" y="174626"/>
            <a:ext cx="4199653" cy="62543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r>
              <a:rPr lang="en-US" dirty="0" err="1"/>
              <a:t>TextAttack</a:t>
            </a:r>
            <a:r>
              <a:rPr lang="en-US" dirty="0"/>
              <a:t> Example</a:t>
            </a:r>
            <a:endParaRPr lang="en-US" dirty="0">
              <a:solidFill>
                <a:srgbClr val="7030A0"/>
              </a:solidFill>
            </a:endParaRPr>
          </a:p>
        </p:txBody>
      </p:sp>
      <p:sp>
        <p:nvSpPr>
          <p:cNvPr id="2" name="Rectangle 1">
            <a:extLst>
              <a:ext uri="{FF2B5EF4-FFF2-40B4-BE49-F238E27FC236}">
                <a16:creationId xmlns:a16="http://schemas.microsoft.com/office/drawing/2014/main" id="{579C3267-8EDB-B94B-A6FC-9145A28656FE}"/>
              </a:ext>
            </a:extLst>
          </p:cNvPr>
          <p:cNvSpPr/>
          <p:nvPr/>
        </p:nvSpPr>
        <p:spPr>
          <a:xfrm>
            <a:off x="233451" y="6339039"/>
            <a:ext cx="9315663" cy="276999"/>
          </a:xfrm>
          <a:prstGeom prst="rect">
            <a:avLst/>
          </a:prstGeom>
        </p:spPr>
        <p:txBody>
          <a:bodyPr wrap="square">
            <a:spAutoFit/>
          </a:bodyPr>
          <a:lstStyle/>
          <a:p>
            <a:r>
              <a:rPr lang="en-US" sz="1200" dirty="0"/>
              <a:t>Morris et al., </a:t>
            </a:r>
            <a:r>
              <a:rPr lang="en-US" sz="1200" dirty="0" err="1"/>
              <a:t>TextAttack</a:t>
            </a:r>
            <a:r>
              <a:rPr lang="en-US" sz="1200" dirty="0"/>
              <a:t>: A Framework for Adversarial Attacks, Data Augmentation, and Adversarial Training in NLP (2020)</a:t>
            </a:r>
          </a:p>
        </p:txBody>
      </p:sp>
      <p:pic>
        <p:nvPicPr>
          <p:cNvPr id="7" name="Picture 6">
            <a:extLst>
              <a:ext uri="{FF2B5EF4-FFF2-40B4-BE49-F238E27FC236}">
                <a16:creationId xmlns:a16="http://schemas.microsoft.com/office/drawing/2014/main" id="{FF4F84E1-FA9C-194D-94CE-5DF583040BA1}"/>
              </a:ext>
            </a:extLst>
          </p:cNvPr>
          <p:cNvPicPr>
            <a:picLocks noChangeAspect="1"/>
          </p:cNvPicPr>
          <p:nvPr/>
        </p:nvPicPr>
        <p:blipFill>
          <a:blip r:embed="rId3"/>
          <a:stretch>
            <a:fillRect/>
          </a:stretch>
        </p:blipFill>
        <p:spPr>
          <a:xfrm>
            <a:off x="4551499" y="336117"/>
            <a:ext cx="4613693" cy="463947"/>
          </a:xfrm>
          <a:prstGeom prst="rect">
            <a:avLst/>
          </a:prstGeom>
        </p:spPr>
      </p:pic>
      <p:pic>
        <p:nvPicPr>
          <p:cNvPr id="3" name="Picture 2">
            <a:extLst>
              <a:ext uri="{FF2B5EF4-FFF2-40B4-BE49-F238E27FC236}">
                <a16:creationId xmlns:a16="http://schemas.microsoft.com/office/drawing/2014/main" id="{97DE1FD8-F166-D346-A3B7-4A1405CA2BD5}"/>
              </a:ext>
            </a:extLst>
          </p:cNvPr>
          <p:cNvPicPr>
            <a:picLocks noChangeAspect="1"/>
          </p:cNvPicPr>
          <p:nvPr/>
        </p:nvPicPr>
        <p:blipFill>
          <a:blip r:embed="rId4"/>
          <a:stretch>
            <a:fillRect/>
          </a:stretch>
        </p:blipFill>
        <p:spPr>
          <a:xfrm>
            <a:off x="398466" y="1146572"/>
            <a:ext cx="10532319" cy="4564855"/>
          </a:xfrm>
          <a:prstGeom prst="rect">
            <a:avLst/>
          </a:prstGeom>
        </p:spPr>
      </p:pic>
    </p:spTree>
    <p:extLst>
      <p:ext uri="{BB962C8B-B14F-4D97-AF65-F5344CB8AC3E}">
        <p14:creationId xmlns:p14="http://schemas.microsoft.com/office/powerpoint/2010/main" val="37232423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9">
            <a:extLst>
              <a:ext uri="{FF2B5EF4-FFF2-40B4-BE49-F238E27FC236}">
                <a16:creationId xmlns:a16="http://schemas.microsoft.com/office/drawing/2014/main" id="{8FA61FDA-A3CB-E84C-A962-D3AC79F2AB27}"/>
              </a:ext>
            </a:extLst>
          </p:cNvPr>
          <p:cNvSpPr>
            <a:spLocks noGrp="1"/>
          </p:cNvSpPr>
          <p:nvPr>
            <p:ph type="sldNum" sz="quarter" idx="12"/>
          </p:nvPr>
        </p:nvSpPr>
        <p:spPr>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6</a:t>
            </a:fld>
            <a:endParaRPr lang="en-US" dirty="0"/>
          </a:p>
        </p:txBody>
      </p:sp>
      <p:sp>
        <p:nvSpPr>
          <p:cNvPr id="10" name="Rectangle 9">
            <a:extLst>
              <a:ext uri="{FF2B5EF4-FFF2-40B4-BE49-F238E27FC236}">
                <a16:creationId xmlns:a16="http://schemas.microsoft.com/office/drawing/2014/main" id="{D9E6B28E-BEBE-FA44-AB02-A31AC669143A}"/>
              </a:ext>
            </a:extLst>
          </p:cNvPr>
          <p:cNvSpPr/>
          <p:nvPr/>
        </p:nvSpPr>
        <p:spPr>
          <a:xfrm>
            <a:off x="327186" y="611376"/>
            <a:ext cx="1722840" cy="6705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3DB697AE-0516-FF44-B886-7AE13FD57F6E}"/>
              </a:ext>
            </a:extLst>
          </p:cNvPr>
          <p:cNvSpPr txBox="1">
            <a:spLocks/>
          </p:cNvSpPr>
          <p:nvPr/>
        </p:nvSpPr>
        <p:spPr>
          <a:xfrm>
            <a:off x="233451" y="174626"/>
            <a:ext cx="2067297" cy="62543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r>
              <a:rPr lang="en-US" dirty="0"/>
              <a:t>Motivation</a:t>
            </a:r>
            <a:endParaRPr lang="en-US" dirty="0">
              <a:solidFill>
                <a:srgbClr val="7030A0"/>
              </a:solidFill>
            </a:endParaRPr>
          </a:p>
        </p:txBody>
      </p:sp>
      <p:pic>
        <p:nvPicPr>
          <p:cNvPr id="2050" name="Picture 2" descr="Stop sign - Wikipedia">
            <a:extLst>
              <a:ext uri="{FF2B5EF4-FFF2-40B4-BE49-F238E27FC236}">
                <a16:creationId xmlns:a16="http://schemas.microsoft.com/office/drawing/2014/main" id="{C92C01F5-620E-3F49-AD11-91F4B7B4A2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7503" y="1143848"/>
            <a:ext cx="3024549" cy="3276595"/>
          </a:xfrm>
          <a:prstGeom prst="rect">
            <a:avLst/>
          </a:prstGeom>
          <a:noFill/>
          <a:extLst>
            <a:ext uri="{909E8E84-426E-40DD-AFC4-6F175D3DCCD1}">
              <a14:hiddenFill xmlns:a14="http://schemas.microsoft.com/office/drawing/2010/main">
                <a:solidFill>
                  <a:srgbClr val="FFFFFF"/>
                </a:solidFill>
              </a14:hiddenFill>
            </a:ext>
          </a:extLst>
        </p:spPr>
      </p:pic>
      <p:sp>
        <p:nvSpPr>
          <p:cNvPr id="8" name="Title 1">
            <a:extLst>
              <a:ext uri="{FF2B5EF4-FFF2-40B4-BE49-F238E27FC236}">
                <a16:creationId xmlns:a16="http://schemas.microsoft.com/office/drawing/2014/main" id="{F022B3F3-0817-434A-8CB7-49004A421FA6}"/>
              </a:ext>
            </a:extLst>
          </p:cNvPr>
          <p:cNvSpPr txBox="1">
            <a:spLocks/>
          </p:cNvSpPr>
          <p:nvPr/>
        </p:nvSpPr>
        <p:spPr>
          <a:xfrm>
            <a:off x="3679904" y="2281384"/>
            <a:ext cx="892343" cy="1001522"/>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r>
              <a:rPr lang="en-US" sz="6000" b="1" dirty="0"/>
              <a:t>+</a:t>
            </a:r>
            <a:endParaRPr lang="en-US" sz="6000" b="1" dirty="0">
              <a:solidFill>
                <a:srgbClr val="7030A0"/>
              </a:solidFill>
            </a:endParaRPr>
          </a:p>
        </p:txBody>
      </p:sp>
      <p:pic>
        <p:nvPicPr>
          <p:cNvPr id="13" name="Picture 2" descr="Stop sign - Wikipedia">
            <a:extLst>
              <a:ext uri="{FF2B5EF4-FFF2-40B4-BE49-F238E27FC236}">
                <a16:creationId xmlns:a16="http://schemas.microsoft.com/office/drawing/2014/main" id="{06478234-EE11-C24D-B1F9-DB599CA0FE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29948" y="1143848"/>
            <a:ext cx="3024549" cy="3276595"/>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F4E95245-0CF9-0141-8F46-B307F7CDBE84}"/>
              </a:ext>
            </a:extLst>
          </p:cNvPr>
          <p:cNvPicPr>
            <a:picLocks noChangeAspect="1"/>
          </p:cNvPicPr>
          <p:nvPr/>
        </p:nvPicPr>
        <p:blipFill>
          <a:blip r:embed="rId4"/>
          <a:stretch>
            <a:fillRect/>
          </a:stretch>
        </p:blipFill>
        <p:spPr>
          <a:xfrm>
            <a:off x="4483510" y="1143848"/>
            <a:ext cx="3036375" cy="3276595"/>
          </a:xfrm>
          <a:prstGeom prst="rect">
            <a:avLst/>
          </a:prstGeom>
        </p:spPr>
      </p:pic>
      <p:sp>
        <p:nvSpPr>
          <p:cNvPr id="14" name="Title 1">
            <a:extLst>
              <a:ext uri="{FF2B5EF4-FFF2-40B4-BE49-F238E27FC236}">
                <a16:creationId xmlns:a16="http://schemas.microsoft.com/office/drawing/2014/main" id="{433846D1-E808-9F4D-9B8E-9E2EDE82FC5A}"/>
              </a:ext>
            </a:extLst>
          </p:cNvPr>
          <p:cNvSpPr txBox="1">
            <a:spLocks/>
          </p:cNvSpPr>
          <p:nvPr/>
        </p:nvSpPr>
        <p:spPr>
          <a:xfrm>
            <a:off x="7822857" y="2281384"/>
            <a:ext cx="892343" cy="1001522"/>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r>
              <a:rPr lang="en-US" sz="6000" b="1" dirty="0"/>
              <a:t>=</a:t>
            </a:r>
          </a:p>
        </p:txBody>
      </p:sp>
      <p:sp>
        <p:nvSpPr>
          <p:cNvPr id="15" name="Title 1">
            <a:extLst>
              <a:ext uri="{FF2B5EF4-FFF2-40B4-BE49-F238E27FC236}">
                <a16:creationId xmlns:a16="http://schemas.microsoft.com/office/drawing/2014/main" id="{8419B0BA-FA80-594E-8A98-EB7DD49CA42C}"/>
              </a:ext>
            </a:extLst>
          </p:cNvPr>
          <p:cNvSpPr txBox="1">
            <a:spLocks/>
          </p:cNvSpPr>
          <p:nvPr/>
        </p:nvSpPr>
        <p:spPr>
          <a:xfrm>
            <a:off x="704128" y="4764227"/>
            <a:ext cx="2491297" cy="126763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pPr algn="ctr"/>
            <a:r>
              <a:rPr lang="en-US" dirty="0"/>
              <a:t>Classified as a </a:t>
            </a:r>
            <a:r>
              <a:rPr lang="en-US" b="1" dirty="0">
                <a:solidFill>
                  <a:srgbClr val="C00000"/>
                </a:solidFill>
              </a:rPr>
              <a:t>stop sign</a:t>
            </a:r>
          </a:p>
        </p:txBody>
      </p:sp>
      <p:sp>
        <p:nvSpPr>
          <p:cNvPr id="16" name="Title 1">
            <a:extLst>
              <a:ext uri="{FF2B5EF4-FFF2-40B4-BE49-F238E27FC236}">
                <a16:creationId xmlns:a16="http://schemas.microsoft.com/office/drawing/2014/main" id="{C17EF385-9B7B-A045-B5C6-E893C2C4C834}"/>
              </a:ext>
            </a:extLst>
          </p:cNvPr>
          <p:cNvSpPr txBox="1">
            <a:spLocks/>
          </p:cNvSpPr>
          <p:nvPr/>
        </p:nvSpPr>
        <p:spPr>
          <a:xfrm>
            <a:off x="8996577" y="4754578"/>
            <a:ext cx="2491297" cy="126763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pPr algn="ctr"/>
            <a:r>
              <a:rPr lang="en-US" dirty="0"/>
              <a:t>Classified as a </a:t>
            </a:r>
            <a:r>
              <a:rPr lang="en-US" b="1" dirty="0">
                <a:solidFill>
                  <a:srgbClr val="7030A0"/>
                </a:solidFill>
              </a:rPr>
              <a:t>70 mph speed limit sign</a:t>
            </a:r>
          </a:p>
        </p:txBody>
      </p:sp>
      <p:sp>
        <p:nvSpPr>
          <p:cNvPr id="17" name="Title 1">
            <a:extLst>
              <a:ext uri="{FF2B5EF4-FFF2-40B4-BE49-F238E27FC236}">
                <a16:creationId xmlns:a16="http://schemas.microsoft.com/office/drawing/2014/main" id="{8B8ACBA9-1DA0-BD4F-B5B9-2FE102F2F410}"/>
              </a:ext>
            </a:extLst>
          </p:cNvPr>
          <p:cNvSpPr txBox="1">
            <a:spLocks/>
          </p:cNvSpPr>
          <p:nvPr/>
        </p:nvSpPr>
        <p:spPr>
          <a:xfrm>
            <a:off x="233451" y="6370655"/>
            <a:ext cx="2511954" cy="312719"/>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r>
              <a:rPr lang="en-US" sz="1400" dirty="0">
                <a:solidFill>
                  <a:srgbClr val="C00000"/>
                </a:solidFill>
              </a:rPr>
              <a:t>Goodfellow et al., 2014</a:t>
            </a:r>
          </a:p>
        </p:txBody>
      </p:sp>
    </p:spTree>
    <p:extLst>
      <p:ext uri="{BB962C8B-B14F-4D97-AF65-F5344CB8AC3E}">
        <p14:creationId xmlns:p14="http://schemas.microsoft.com/office/powerpoint/2010/main" val="144224620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9">
            <a:extLst>
              <a:ext uri="{FF2B5EF4-FFF2-40B4-BE49-F238E27FC236}">
                <a16:creationId xmlns:a16="http://schemas.microsoft.com/office/drawing/2014/main" id="{8FA61FDA-A3CB-E84C-A962-D3AC79F2AB27}"/>
              </a:ext>
            </a:extLst>
          </p:cNvPr>
          <p:cNvSpPr>
            <a:spLocks noGrp="1"/>
          </p:cNvSpPr>
          <p:nvPr>
            <p:ph type="sldNum" sz="quarter" idx="12"/>
          </p:nvPr>
        </p:nvSpPr>
        <p:spPr>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60</a:t>
            </a:fld>
            <a:endParaRPr lang="en-US" dirty="0"/>
          </a:p>
        </p:txBody>
      </p:sp>
      <p:sp>
        <p:nvSpPr>
          <p:cNvPr id="10" name="Rectangle 9">
            <a:extLst>
              <a:ext uri="{FF2B5EF4-FFF2-40B4-BE49-F238E27FC236}">
                <a16:creationId xmlns:a16="http://schemas.microsoft.com/office/drawing/2014/main" id="{D9E6B28E-BEBE-FA44-AB02-A31AC669143A}"/>
              </a:ext>
            </a:extLst>
          </p:cNvPr>
          <p:cNvSpPr/>
          <p:nvPr/>
        </p:nvSpPr>
        <p:spPr>
          <a:xfrm>
            <a:off x="351846" y="709371"/>
            <a:ext cx="2583083" cy="9069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3DB697AE-0516-FF44-B886-7AE13FD57F6E}"/>
              </a:ext>
            </a:extLst>
          </p:cNvPr>
          <p:cNvSpPr txBox="1">
            <a:spLocks/>
          </p:cNvSpPr>
          <p:nvPr/>
        </p:nvSpPr>
        <p:spPr>
          <a:xfrm>
            <a:off x="233451" y="174626"/>
            <a:ext cx="2701478" cy="62543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r>
              <a:rPr lang="en-US" dirty="0"/>
              <a:t>Better practices</a:t>
            </a:r>
            <a:endParaRPr lang="en-US" dirty="0">
              <a:solidFill>
                <a:srgbClr val="7030A0"/>
              </a:solidFill>
            </a:endParaRPr>
          </a:p>
        </p:txBody>
      </p:sp>
      <p:sp>
        <p:nvSpPr>
          <p:cNvPr id="12" name="Title 1">
            <a:extLst>
              <a:ext uri="{FF2B5EF4-FFF2-40B4-BE49-F238E27FC236}">
                <a16:creationId xmlns:a16="http://schemas.microsoft.com/office/drawing/2014/main" id="{EBD11482-4F1E-9A4E-9264-A3A16A999F87}"/>
              </a:ext>
            </a:extLst>
          </p:cNvPr>
          <p:cNvSpPr txBox="1">
            <a:spLocks/>
          </p:cNvSpPr>
          <p:nvPr/>
        </p:nvSpPr>
        <p:spPr>
          <a:xfrm>
            <a:off x="1957137" y="2281610"/>
            <a:ext cx="8609263" cy="3867019"/>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pPr marL="342900" indent="-342900">
              <a:lnSpc>
                <a:spcPct val="100000"/>
              </a:lnSpc>
              <a:spcBef>
                <a:spcPts val="2000"/>
              </a:spcBef>
              <a:buFont typeface="Arial" panose="020B0604020202020204" pitchFamily="34" charset="0"/>
              <a:buChar char="•"/>
            </a:pPr>
            <a:r>
              <a:rPr lang="en-US" sz="2400" dirty="0"/>
              <a:t>Motivation: </a:t>
            </a:r>
            <a:r>
              <a:rPr lang="en-US" sz="2400" u="sng" dirty="0"/>
              <a:t>dev accuracy </a:t>
            </a:r>
            <a:r>
              <a:rPr lang="en-US" sz="2400" dirty="0"/>
              <a:t>is very short-sighted and tends to over-estimate performance</a:t>
            </a:r>
          </a:p>
          <a:p>
            <a:pPr marL="342900" indent="-342900">
              <a:lnSpc>
                <a:spcPct val="100000"/>
              </a:lnSpc>
              <a:spcBef>
                <a:spcPts val="2000"/>
              </a:spcBef>
              <a:buFont typeface="Arial" panose="020B0604020202020204" pitchFamily="34" charset="0"/>
              <a:buChar char="•"/>
            </a:pPr>
            <a:r>
              <a:rPr lang="en-US" sz="2400" dirty="0"/>
              <a:t>This paper is inspired by principles of behavioral testing in software engineering</a:t>
            </a:r>
          </a:p>
          <a:p>
            <a:pPr marL="342900" indent="-342900">
              <a:lnSpc>
                <a:spcPct val="100000"/>
              </a:lnSpc>
              <a:spcBef>
                <a:spcPts val="2000"/>
              </a:spcBef>
              <a:buFont typeface="Arial" panose="020B0604020202020204" pitchFamily="34" charset="0"/>
              <a:buChar char="•"/>
            </a:pPr>
            <a:r>
              <a:rPr lang="en-US" sz="2400" dirty="0"/>
              <a:t>New evaluation methodology and accompanying tool for comprehensive behavioral testing of NLP models</a:t>
            </a:r>
          </a:p>
          <a:p>
            <a:pPr marL="800100" lvl="1" indent="-342900">
              <a:spcBef>
                <a:spcPts val="2000"/>
              </a:spcBef>
              <a:buFont typeface="Arial" panose="020B0604020202020204" pitchFamily="34" charset="0"/>
              <a:buChar char="•"/>
            </a:pPr>
            <a:r>
              <a:rPr lang="en-US" dirty="0">
                <a:latin typeface="Avenir Book" panose="02000503020000020003" pitchFamily="2" charset="0"/>
              </a:rPr>
              <a:t>Guides users in what to test, by providing a list of linguistic capabilities, which are applicable to most tasks.</a:t>
            </a:r>
          </a:p>
        </p:txBody>
      </p:sp>
      <p:pic>
        <p:nvPicPr>
          <p:cNvPr id="3" name="Picture 2">
            <a:extLst>
              <a:ext uri="{FF2B5EF4-FFF2-40B4-BE49-F238E27FC236}">
                <a16:creationId xmlns:a16="http://schemas.microsoft.com/office/drawing/2014/main" id="{6B84B250-33A5-2142-BF2B-EC8BA0BDC370}"/>
              </a:ext>
            </a:extLst>
          </p:cNvPr>
          <p:cNvPicPr>
            <a:picLocks noChangeAspect="1"/>
          </p:cNvPicPr>
          <p:nvPr/>
        </p:nvPicPr>
        <p:blipFill>
          <a:blip r:embed="rId3"/>
          <a:stretch>
            <a:fillRect/>
          </a:stretch>
        </p:blipFill>
        <p:spPr>
          <a:xfrm>
            <a:off x="3750198" y="380462"/>
            <a:ext cx="6218124" cy="1366403"/>
          </a:xfrm>
          <a:prstGeom prst="rect">
            <a:avLst/>
          </a:prstGeom>
        </p:spPr>
      </p:pic>
    </p:spTree>
    <p:extLst>
      <p:ext uri="{BB962C8B-B14F-4D97-AF65-F5344CB8AC3E}">
        <p14:creationId xmlns:p14="http://schemas.microsoft.com/office/powerpoint/2010/main" val="255062534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9">
            <a:extLst>
              <a:ext uri="{FF2B5EF4-FFF2-40B4-BE49-F238E27FC236}">
                <a16:creationId xmlns:a16="http://schemas.microsoft.com/office/drawing/2014/main" id="{8FA61FDA-A3CB-E84C-A962-D3AC79F2AB27}"/>
              </a:ext>
            </a:extLst>
          </p:cNvPr>
          <p:cNvSpPr>
            <a:spLocks noGrp="1"/>
          </p:cNvSpPr>
          <p:nvPr>
            <p:ph type="sldNum" sz="quarter" idx="12"/>
          </p:nvPr>
        </p:nvSpPr>
        <p:spPr>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61</a:t>
            </a:fld>
            <a:endParaRPr lang="en-US" dirty="0"/>
          </a:p>
        </p:txBody>
      </p:sp>
      <p:sp>
        <p:nvSpPr>
          <p:cNvPr id="10" name="Rectangle 9">
            <a:extLst>
              <a:ext uri="{FF2B5EF4-FFF2-40B4-BE49-F238E27FC236}">
                <a16:creationId xmlns:a16="http://schemas.microsoft.com/office/drawing/2014/main" id="{D9E6B28E-BEBE-FA44-AB02-A31AC669143A}"/>
              </a:ext>
            </a:extLst>
          </p:cNvPr>
          <p:cNvSpPr/>
          <p:nvPr/>
        </p:nvSpPr>
        <p:spPr>
          <a:xfrm>
            <a:off x="351846" y="709371"/>
            <a:ext cx="1755761" cy="9069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3DB697AE-0516-FF44-B886-7AE13FD57F6E}"/>
              </a:ext>
            </a:extLst>
          </p:cNvPr>
          <p:cNvSpPr txBox="1">
            <a:spLocks/>
          </p:cNvSpPr>
          <p:nvPr/>
        </p:nvSpPr>
        <p:spPr>
          <a:xfrm>
            <a:off x="233451" y="174626"/>
            <a:ext cx="2701478" cy="62543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r>
              <a:rPr lang="en-US" dirty="0"/>
              <a:t>Conclusion</a:t>
            </a:r>
            <a:endParaRPr lang="en-US" dirty="0">
              <a:solidFill>
                <a:srgbClr val="7030A0"/>
              </a:solidFill>
            </a:endParaRPr>
          </a:p>
        </p:txBody>
      </p:sp>
      <p:sp>
        <p:nvSpPr>
          <p:cNvPr id="12" name="Title 1">
            <a:extLst>
              <a:ext uri="{FF2B5EF4-FFF2-40B4-BE49-F238E27FC236}">
                <a16:creationId xmlns:a16="http://schemas.microsoft.com/office/drawing/2014/main" id="{EBD11482-4F1E-9A4E-9264-A3A16A999F87}"/>
              </a:ext>
            </a:extLst>
          </p:cNvPr>
          <p:cNvSpPr txBox="1">
            <a:spLocks/>
          </p:cNvSpPr>
          <p:nvPr/>
        </p:nvSpPr>
        <p:spPr>
          <a:xfrm>
            <a:off x="2107607" y="1945945"/>
            <a:ext cx="8609263" cy="3867019"/>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pPr marL="342900" indent="-342900">
              <a:lnSpc>
                <a:spcPct val="100000"/>
              </a:lnSpc>
              <a:spcBef>
                <a:spcPts val="2000"/>
              </a:spcBef>
              <a:buFont typeface="Arial" panose="020B0604020202020204" pitchFamily="34" charset="0"/>
              <a:buChar char="•"/>
            </a:pPr>
            <a:r>
              <a:rPr lang="en-US" sz="2400" dirty="0"/>
              <a:t>Adversarial NLP is relatively new and still forming as a field</a:t>
            </a:r>
          </a:p>
          <a:p>
            <a:pPr marL="342900" indent="-342900">
              <a:lnSpc>
                <a:spcPct val="100000"/>
              </a:lnSpc>
              <a:spcBef>
                <a:spcPts val="2000"/>
              </a:spcBef>
              <a:buFont typeface="Arial" panose="020B0604020202020204" pitchFamily="34" charset="0"/>
              <a:buChar char="•"/>
            </a:pPr>
            <a:r>
              <a:rPr lang="en-US" sz="2400" dirty="0"/>
              <a:t>Touches on </a:t>
            </a:r>
            <a:r>
              <a:rPr lang="en-US" sz="2400" dirty="0">
                <a:solidFill>
                  <a:srgbClr val="C00000"/>
                </a:solidFill>
              </a:rPr>
              <a:t>software testing, data augmentation, robustness, learning theory</a:t>
            </a:r>
            <a:r>
              <a:rPr lang="en-US" sz="2400" dirty="0"/>
              <a:t>, </a:t>
            </a:r>
            <a:r>
              <a:rPr lang="en-US" sz="2400" dirty="0" err="1"/>
              <a:t>etc</a:t>
            </a:r>
            <a:endParaRPr lang="en-US" sz="2400" dirty="0"/>
          </a:p>
          <a:p>
            <a:pPr marL="342900" indent="-342900">
              <a:lnSpc>
                <a:spcPct val="100000"/>
              </a:lnSpc>
              <a:spcBef>
                <a:spcPts val="2000"/>
              </a:spcBef>
              <a:buFont typeface="Arial" panose="020B0604020202020204" pitchFamily="34" charset="0"/>
              <a:buChar char="•"/>
            </a:pPr>
            <a:r>
              <a:rPr lang="en-US" sz="2400" dirty="0">
                <a:latin typeface="Avenir Book" panose="02000503020000020003" pitchFamily="2" charset="0"/>
              </a:rPr>
              <a:t>All systems can break; it’s highly informative to be aware of this and understand how your model breaks</a:t>
            </a:r>
          </a:p>
          <a:p>
            <a:pPr marL="342900" indent="-342900">
              <a:lnSpc>
                <a:spcPct val="100000"/>
              </a:lnSpc>
              <a:spcBef>
                <a:spcPts val="2000"/>
              </a:spcBef>
              <a:buFont typeface="Arial" panose="020B0604020202020204" pitchFamily="34" charset="0"/>
              <a:buChar char="•"/>
            </a:pPr>
            <a:r>
              <a:rPr lang="en-US" sz="2400" dirty="0">
                <a:latin typeface="Avenir Book" panose="02000503020000020003" pitchFamily="2" charset="0"/>
              </a:rPr>
              <a:t>One may want to analyze, defend, or attack.</a:t>
            </a:r>
          </a:p>
        </p:txBody>
      </p:sp>
    </p:spTree>
    <p:extLst>
      <p:ext uri="{BB962C8B-B14F-4D97-AF65-F5344CB8AC3E}">
        <p14:creationId xmlns:p14="http://schemas.microsoft.com/office/powerpoint/2010/main" val="27507428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9">
            <a:extLst>
              <a:ext uri="{FF2B5EF4-FFF2-40B4-BE49-F238E27FC236}">
                <a16:creationId xmlns:a16="http://schemas.microsoft.com/office/drawing/2014/main" id="{8FA61FDA-A3CB-E84C-A962-D3AC79F2AB27}"/>
              </a:ext>
            </a:extLst>
          </p:cNvPr>
          <p:cNvSpPr>
            <a:spLocks noGrp="1"/>
          </p:cNvSpPr>
          <p:nvPr>
            <p:ph type="sldNum" sz="quarter" idx="12"/>
          </p:nvPr>
        </p:nvSpPr>
        <p:spPr>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7</a:t>
            </a:fld>
            <a:endParaRPr lang="en-US" dirty="0"/>
          </a:p>
        </p:txBody>
      </p:sp>
      <p:sp>
        <p:nvSpPr>
          <p:cNvPr id="10" name="Rectangle 9">
            <a:extLst>
              <a:ext uri="{FF2B5EF4-FFF2-40B4-BE49-F238E27FC236}">
                <a16:creationId xmlns:a16="http://schemas.microsoft.com/office/drawing/2014/main" id="{D9E6B28E-BEBE-FA44-AB02-A31AC669143A}"/>
              </a:ext>
            </a:extLst>
          </p:cNvPr>
          <p:cNvSpPr/>
          <p:nvPr/>
        </p:nvSpPr>
        <p:spPr>
          <a:xfrm>
            <a:off x="327186" y="611376"/>
            <a:ext cx="1722840" cy="6705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3DB697AE-0516-FF44-B886-7AE13FD57F6E}"/>
              </a:ext>
            </a:extLst>
          </p:cNvPr>
          <p:cNvSpPr txBox="1">
            <a:spLocks/>
          </p:cNvSpPr>
          <p:nvPr/>
        </p:nvSpPr>
        <p:spPr>
          <a:xfrm>
            <a:off x="233451" y="174626"/>
            <a:ext cx="2067297" cy="62543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r>
              <a:rPr lang="en-US" dirty="0"/>
              <a:t>Motivation</a:t>
            </a:r>
            <a:endParaRPr lang="en-US" dirty="0">
              <a:solidFill>
                <a:srgbClr val="7030A0"/>
              </a:solidFill>
            </a:endParaRPr>
          </a:p>
        </p:txBody>
      </p:sp>
      <p:pic>
        <p:nvPicPr>
          <p:cNvPr id="19" name="Picture 18">
            <a:extLst>
              <a:ext uri="{FF2B5EF4-FFF2-40B4-BE49-F238E27FC236}">
                <a16:creationId xmlns:a16="http://schemas.microsoft.com/office/drawing/2014/main" id="{E404556F-4DE1-A74E-9524-DADFAEA85740}"/>
              </a:ext>
            </a:extLst>
          </p:cNvPr>
          <p:cNvPicPr>
            <a:picLocks noChangeAspect="1"/>
          </p:cNvPicPr>
          <p:nvPr/>
        </p:nvPicPr>
        <p:blipFill>
          <a:blip r:embed="rId3"/>
          <a:stretch>
            <a:fillRect/>
          </a:stretch>
        </p:blipFill>
        <p:spPr>
          <a:xfrm>
            <a:off x="1934761" y="1929073"/>
            <a:ext cx="9182169" cy="2786728"/>
          </a:xfrm>
          <a:prstGeom prst="rect">
            <a:avLst/>
          </a:prstGeom>
        </p:spPr>
      </p:pic>
    </p:spTree>
    <p:extLst>
      <p:ext uri="{BB962C8B-B14F-4D97-AF65-F5344CB8AC3E}">
        <p14:creationId xmlns:p14="http://schemas.microsoft.com/office/powerpoint/2010/main" val="38140756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9">
            <a:extLst>
              <a:ext uri="{FF2B5EF4-FFF2-40B4-BE49-F238E27FC236}">
                <a16:creationId xmlns:a16="http://schemas.microsoft.com/office/drawing/2014/main" id="{8FA61FDA-A3CB-E84C-A962-D3AC79F2AB27}"/>
              </a:ext>
            </a:extLst>
          </p:cNvPr>
          <p:cNvSpPr>
            <a:spLocks noGrp="1"/>
          </p:cNvSpPr>
          <p:nvPr>
            <p:ph type="sldNum" sz="quarter" idx="12"/>
          </p:nvPr>
        </p:nvSpPr>
        <p:spPr>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8</a:t>
            </a:fld>
            <a:endParaRPr lang="en-US" dirty="0"/>
          </a:p>
        </p:txBody>
      </p:sp>
      <p:sp>
        <p:nvSpPr>
          <p:cNvPr id="10" name="Rectangle 9">
            <a:extLst>
              <a:ext uri="{FF2B5EF4-FFF2-40B4-BE49-F238E27FC236}">
                <a16:creationId xmlns:a16="http://schemas.microsoft.com/office/drawing/2014/main" id="{D9E6B28E-BEBE-FA44-AB02-A31AC669143A}"/>
              </a:ext>
            </a:extLst>
          </p:cNvPr>
          <p:cNvSpPr/>
          <p:nvPr/>
        </p:nvSpPr>
        <p:spPr>
          <a:xfrm>
            <a:off x="327186" y="611376"/>
            <a:ext cx="1722840" cy="6705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3DB697AE-0516-FF44-B886-7AE13FD57F6E}"/>
              </a:ext>
            </a:extLst>
          </p:cNvPr>
          <p:cNvSpPr txBox="1">
            <a:spLocks/>
          </p:cNvSpPr>
          <p:nvPr/>
        </p:nvSpPr>
        <p:spPr>
          <a:xfrm>
            <a:off x="233451" y="174626"/>
            <a:ext cx="2067297" cy="62543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r>
              <a:rPr lang="en-US" dirty="0"/>
              <a:t>Motivation</a:t>
            </a:r>
            <a:endParaRPr lang="en-US" dirty="0">
              <a:solidFill>
                <a:srgbClr val="7030A0"/>
              </a:solidFill>
            </a:endParaRPr>
          </a:p>
        </p:txBody>
      </p:sp>
      <p:pic>
        <p:nvPicPr>
          <p:cNvPr id="3" name="Picture 2">
            <a:extLst>
              <a:ext uri="{FF2B5EF4-FFF2-40B4-BE49-F238E27FC236}">
                <a16:creationId xmlns:a16="http://schemas.microsoft.com/office/drawing/2014/main" id="{38FCA0E0-904F-8841-B382-E081FF53F7CD}"/>
              </a:ext>
            </a:extLst>
          </p:cNvPr>
          <p:cNvPicPr>
            <a:picLocks noChangeAspect="1"/>
          </p:cNvPicPr>
          <p:nvPr/>
        </p:nvPicPr>
        <p:blipFill>
          <a:blip r:embed="rId3"/>
          <a:stretch>
            <a:fillRect/>
          </a:stretch>
        </p:blipFill>
        <p:spPr>
          <a:xfrm>
            <a:off x="1934761" y="1929073"/>
            <a:ext cx="9182169" cy="2786728"/>
          </a:xfrm>
          <a:prstGeom prst="rect">
            <a:avLst/>
          </a:prstGeom>
        </p:spPr>
      </p:pic>
      <p:sp>
        <p:nvSpPr>
          <p:cNvPr id="7" name="Title 1">
            <a:extLst>
              <a:ext uri="{FF2B5EF4-FFF2-40B4-BE49-F238E27FC236}">
                <a16:creationId xmlns:a16="http://schemas.microsoft.com/office/drawing/2014/main" id="{6C58050D-75DD-8F49-9E8C-D64FEF29B3D7}"/>
              </a:ext>
            </a:extLst>
          </p:cNvPr>
          <p:cNvSpPr txBox="1">
            <a:spLocks/>
          </p:cNvSpPr>
          <p:nvPr/>
        </p:nvSpPr>
        <p:spPr>
          <a:xfrm>
            <a:off x="4520820" y="5362201"/>
            <a:ext cx="3150359" cy="62543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pPr algn="ctr"/>
            <a:r>
              <a:rPr lang="en-US" dirty="0">
                <a:solidFill>
                  <a:srgbClr val="C00000"/>
                </a:solidFill>
              </a:rPr>
              <a:t>Does this count?</a:t>
            </a:r>
          </a:p>
        </p:txBody>
      </p:sp>
    </p:spTree>
    <p:extLst>
      <p:ext uri="{BB962C8B-B14F-4D97-AF65-F5344CB8AC3E}">
        <p14:creationId xmlns:p14="http://schemas.microsoft.com/office/powerpoint/2010/main" val="41287927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9">
            <a:extLst>
              <a:ext uri="{FF2B5EF4-FFF2-40B4-BE49-F238E27FC236}">
                <a16:creationId xmlns:a16="http://schemas.microsoft.com/office/drawing/2014/main" id="{8FA61FDA-A3CB-E84C-A962-D3AC79F2AB27}"/>
              </a:ext>
            </a:extLst>
          </p:cNvPr>
          <p:cNvSpPr>
            <a:spLocks noGrp="1"/>
          </p:cNvSpPr>
          <p:nvPr>
            <p:ph type="sldNum" sz="quarter" idx="12"/>
          </p:nvPr>
        </p:nvSpPr>
        <p:spPr>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9</a:t>
            </a:fld>
            <a:endParaRPr lang="en-US" dirty="0"/>
          </a:p>
        </p:txBody>
      </p:sp>
      <p:sp>
        <p:nvSpPr>
          <p:cNvPr id="10" name="Rectangle 9">
            <a:extLst>
              <a:ext uri="{FF2B5EF4-FFF2-40B4-BE49-F238E27FC236}">
                <a16:creationId xmlns:a16="http://schemas.microsoft.com/office/drawing/2014/main" id="{D9E6B28E-BEBE-FA44-AB02-A31AC669143A}"/>
              </a:ext>
            </a:extLst>
          </p:cNvPr>
          <p:cNvSpPr/>
          <p:nvPr/>
        </p:nvSpPr>
        <p:spPr>
          <a:xfrm>
            <a:off x="351847" y="709371"/>
            <a:ext cx="1358965" cy="9069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3DB697AE-0516-FF44-B886-7AE13FD57F6E}"/>
              </a:ext>
            </a:extLst>
          </p:cNvPr>
          <p:cNvSpPr txBox="1">
            <a:spLocks/>
          </p:cNvSpPr>
          <p:nvPr/>
        </p:nvSpPr>
        <p:spPr>
          <a:xfrm>
            <a:off x="233451" y="174626"/>
            <a:ext cx="2067297" cy="62543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r>
              <a:rPr lang="en-US" dirty="0"/>
              <a:t>Example</a:t>
            </a:r>
            <a:endParaRPr lang="en-US" dirty="0">
              <a:solidFill>
                <a:srgbClr val="7030A0"/>
              </a:solidFill>
            </a:endParaRPr>
          </a:p>
        </p:txBody>
      </p:sp>
      <p:sp>
        <p:nvSpPr>
          <p:cNvPr id="7" name="Title 1">
            <a:extLst>
              <a:ext uri="{FF2B5EF4-FFF2-40B4-BE49-F238E27FC236}">
                <a16:creationId xmlns:a16="http://schemas.microsoft.com/office/drawing/2014/main" id="{6C58050D-75DD-8F49-9E8C-D64FEF29B3D7}"/>
              </a:ext>
            </a:extLst>
          </p:cNvPr>
          <p:cNvSpPr txBox="1">
            <a:spLocks/>
          </p:cNvSpPr>
          <p:nvPr/>
        </p:nvSpPr>
        <p:spPr>
          <a:xfrm>
            <a:off x="1744555" y="1029839"/>
            <a:ext cx="8819536" cy="625439"/>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pPr algn="ctr"/>
            <a:r>
              <a:rPr lang="en-US" dirty="0">
                <a:solidFill>
                  <a:srgbClr val="C00000"/>
                </a:solidFill>
              </a:rPr>
              <a:t>Could add random noise at the character level.</a:t>
            </a:r>
          </a:p>
        </p:txBody>
      </p:sp>
      <mc:AlternateContent xmlns:mc="http://schemas.openxmlformats.org/markup-compatibility/2006">
        <mc:Choice xmlns:a14="http://schemas.microsoft.com/office/drawing/2010/main" Requires="a14">
          <p:sp>
            <p:nvSpPr>
              <p:cNvPr id="12" name="Title 1">
                <a:extLst>
                  <a:ext uri="{FF2B5EF4-FFF2-40B4-BE49-F238E27FC236}">
                    <a16:creationId xmlns:a16="http://schemas.microsoft.com/office/drawing/2014/main" id="{48F0E43A-9DAF-C348-AA8F-F1A6DFCC4DE2}"/>
                  </a:ext>
                </a:extLst>
              </p:cNvPr>
              <p:cNvSpPr txBox="1">
                <a:spLocks/>
              </p:cNvSpPr>
              <p:nvPr/>
            </p:nvSpPr>
            <p:spPr>
              <a:xfrm>
                <a:off x="703004" y="2692190"/>
                <a:ext cx="2231923" cy="62543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r>
                  <a:rPr lang="en-US" dirty="0"/>
                  <a:t>Input, </a:t>
                </a:r>
                <a14:m>
                  <m:oMath xmlns:m="http://schemas.openxmlformats.org/officeDocument/2006/math">
                    <m:r>
                      <a:rPr lang="en-US" i="1" dirty="0" smtClean="0">
                        <a:latin typeface="Cambria Math" panose="02040503050406030204" pitchFamily="18" charset="0"/>
                      </a:rPr>
                      <m:t>𝑥</m:t>
                    </m:r>
                    <m:r>
                      <a:rPr lang="en-US" i="1" dirty="0" smtClean="0">
                        <a:latin typeface="Cambria Math" panose="02040503050406030204" pitchFamily="18" charset="0"/>
                      </a:rPr>
                      <m:t> </m:t>
                    </m:r>
                  </m:oMath>
                </a14:m>
                <a:endParaRPr lang="en-US" dirty="0"/>
              </a:p>
            </p:txBody>
          </p:sp>
        </mc:Choice>
        <mc:Fallback>
          <p:sp>
            <p:nvSpPr>
              <p:cNvPr id="12" name="Title 1">
                <a:extLst>
                  <a:ext uri="{FF2B5EF4-FFF2-40B4-BE49-F238E27FC236}">
                    <a16:creationId xmlns:a16="http://schemas.microsoft.com/office/drawing/2014/main" id="{48F0E43A-9DAF-C348-AA8F-F1A6DFCC4DE2}"/>
                  </a:ext>
                </a:extLst>
              </p:cNvPr>
              <p:cNvSpPr txBox="1">
                <a:spLocks noRot="1" noChangeAspect="1" noMove="1" noResize="1" noEditPoints="1" noAdjustHandles="1" noChangeArrowheads="1" noChangeShapeType="1" noTextEdit="1"/>
              </p:cNvSpPr>
              <p:nvPr/>
            </p:nvSpPr>
            <p:spPr>
              <a:xfrm>
                <a:off x="703004" y="2692190"/>
                <a:ext cx="2231923" cy="625438"/>
              </a:xfrm>
              <a:prstGeom prst="rect">
                <a:avLst/>
              </a:prstGeom>
              <a:blipFill>
                <a:blip r:embed="rId3"/>
                <a:stretch>
                  <a:fillRect l="-5682" t="-16000" b="-4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3" name="Title 1">
                <a:extLst>
                  <a:ext uri="{FF2B5EF4-FFF2-40B4-BE49-F238E27FC236}">
                    <a16:creationId xmlns:a16="http://schemas.microsoft.com/office/drawing/2014/main" id="{27FEC7B9-02C4-6D42-B1C2-DE75BEAD6375}"/>
                  </a:ext>
                </a:extLst>
              </p:cNvPr>
              <p:cNvSpPr txBox="1">
                <a:spLocks/>
              </p:cNvSpPr>
              <p:nvPr/>
            </p:nvSpPr>
            <p:spPr>
              <a:xfrm>
                <a:off x="6985148" y="2694278"/>
                <a:ext cx="3760839" cy="62543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r>
                  <a:rPr lang="en-US" dirty="0"/>
                  <a:t>Perturbation, </a:t>
                </a:r>
                <a14:m>
                  <m:oMath xmlns:m="http://schemas.openxmlformats.org/officeDocument/2006/math">
                    <m:r>
                      <a:rPr lang="en-US" i="1" dirty="0" smtClean="0">
                        <a:latin typeface="Cambria Math" panose="02040503050406030204" pitchFamily="18" charset="0"/>
                      </a:rPr>
                      <m:t>𝑥</m:t>
                    </m:r>
                    <m:r>
                      <a:rPr lang="en-US" i="1" dirty="0" smtClean="0">
                        <a:latin typeface="Cambria Math" panose="02040503050406030204" pitchFamily="18" charset="0"/>
                      </a:rPr>
                      <m:t>’</m:t>
                    </m:r>
                  </m:oMath>
                </a14:m>
                <a:endParaRPr lang="en-US" dirty="0"/>
              </a:p>
            </p:txBody>
          </p:sp>
        </mc:Choice>
        <mc:Fallback>
          <p:sp>
            <p:nvSpPr>
              <p:cNvPr id="13" name="Title 1">
                <a:extLst>
                  <a:ext uri="{FF2B5EF4-FFF2-40B4-BE49-F238E27FC236}">
                    <a16:creationId xmlns:a16="http://schemas.microsoft.com/office/drawing/2014/main" id="{27FEC7B9-02C4-6D42-B1C2-DE75BEAD6375}"/>
                  </a:ext>
                </a:extLst>
              </p:cNvPr>
              <p:cNvSpPr txBox="1">
                <a:spLocks noRot="1" noChangeAspect="1" noMove="1" noResize="1" noEditPoints="1" noAdjustHandles="1" noChangeArrowheads="1" noChangeShapeType="1" noTextEdit="1"/>
              </p:cNvSpPr>
              <p:nvPr/>
            </p:nvSpPr>
            <p:spPr>
              <a:xfrm>
                <a:off x="6985148" y="2694278"/>
                <a:ext cx="3760839" cy="625438"/>
              </a:xfrm>
              <a:prstGeom prst="rect">
                <a:avLst/>
              </a:prstGeom>
              <a:blipFill>
                <a:blip r:embed="rId4"/>
                <a:stretch>
                  <a:fillRect l="-3367" t="-16000" b="-4000"/>
                </a:stretch>
              </a:blipFill>
            </p:spPr>
            <p:txBody>
              <a:bodyPr/>
              <a:lstStyle/>
              <a:p>
                <a:r>
                  <a:rPr lang="en-US">
                    <a:noFill/>
                  </a:rPr>
                  <a:t> </a:t>
                </a:r>
              </a:p>
            </p:txBody>
          </p:sp>
        </mc:Fallback>
      </mc:AlternateContent>
      <p:sp>
        <p:nvSpPr>
          <p:cNvPr id="5" name="Rectangle 4">
            <a:extLst>
              <a:ext uri="{FF2B5EF4-FFF2-40B4-BE49-F238E27FC236}">
                <a16:creationId xmlns:a16="http://schemas.microsoft.com/office/drawing/2014/main" id="{A1737A66-CC8B-9E48-B157-AC45DF0A7C55}"/>
              </a:ext>
            </a:extLst>
          </p:cNvPr>
          <p:cNvSpPr/>
          <p:nvPr/>
        </p:nvSpPr>
        <p:spPr>
          <a:xfrm>
            <a:off x="703006" y="3283723"/>
            <a:ext cx="4783394" cy="830997"/>
          </a:xfrm>
          <a:prstGeom prst="rect">
            <a:avLst/>
          </a:prstGeom>
        </p:spPr>
        <p:txBody>
          <a:bodyPr wrap="square">
            <a:spAutoFit/>
          </a:bodyPr>
          <a:lstStyle/>
          <a:p>
            <a:r>
              <a:rPr lang="en-US" sz="2400" dirty="0">
                <a:solidFill>
                  <a:schemeClr val="tx1">
                    <a:lumMod val="75000"/>
                    <a:lumOff val="25000"/>
                  </a:schemeClr>
                </a:solidFill>
                <a:latin typeface="Avenir Book" panose="02000503020000020003" pitchFamily="2" charset="0"/>
              </a:rPr>
              <a:t>“True Grit” was the best movie I’ve seen since I was a small boy.</a:t>
            </a:r>
            <a:endParaRPr lang="en-US" sz="2400" dirty="0">
              <a:solidFill>
                <a:schemeClr val="tx1">
                  <a:lumMod val="75000"/>
                  <a:lumOff val="25000"/>
                </a:schemeClr>
              </a:solidFill>
              <a:effectLst/>
              <a:latin typeface="Avenir Book" panose="02000503020000020003" pitchFamily="2" charset="0"/>
            </a:endParaRPr>
          </a:p>
        </p:txBody>
      </p:sp>
      <p:sp>
        <p:nvSpPr>
          <p:cNvPr id="14" name="Rectangle 13">
            <a:extLst>
              <a:ext uri="{FF2B5EF4-FFF2-40B4-BE49-F238E27FC236}">
                <a16:creationId xmlns:a16="http://schemas.microsoft.com/office/drawing/2014/main" id="{F3AF791F-0686-AF47-9C1D-ABD94A04D7E1}"/>
              </a:ext>
            </a:extLst>
          </p:cNvPr>
          <p:cNvSpPr/>
          <p:nvPr/>
        </p:nvSpPr>
        <p:spPr>
          <a:xfrm>
            <a:off x="6985148" y="3442460"/>
            <a:ext cx="4783394" cy="830997"/>
          </a:xfrm>
          <a:prstGeom prst="rect">
            <a:avLst/>
          </a:prstGeom>
        </p:spPr>
        <p:txBody>
          <a:bodyPr wrap="square">
            <a:spAutoFit/>
          </a:bodyPr>
          <a:lstStyle/>
          <a:p>
            <a:r>
              <a:rPr lang="en-US" sz="2400" dirty="0">
                <a:solidFill>
                  <a:schemeClr val="tx1">
                    <a:lumMod val="75000"/>
                    <a:lumOff val="25000"/>
                  </a:schemeClr>
                </a:solidFill>
                <a:latin typeface="Avenir Book" panose="02000503020000020003" pitchFamily="2" charset="0"/>
              </a:rPr>
              <a:t>“True Grit” was the best </a:t>
            </a:r>
            <a:r>
              <a:rPr lang="en-US" sz="2400" b="1" dirty="0" err="1">
                <a:solidFill>
                  <a:srgbClr val="C00000"/>
                </a:solidFill>
                <a:latin typeface="Avenir Book" panose="02000503020000020003" pitchFamily="2" charset="0"/>
              </a:rPr>
              <a:t>moive</a:t>
            </a:r>
            <a:r>
              <a:rPr lang="en-US" sz="2400" dirty="0">
                <a:solidFill>
                  <a:schemeClr val="tx1">
                    <a:lumMod val="75000"/>
                    <a:lumOff val="25000"/>
                  </a:schemeClr>
                </a:solidFill>
                <a:latin typeface="Avenir Book" panose="02000503020000020003" pitchFamily="2" charset="0"/>
              </a:rPr>
              <a:t> I’ve seen </a:t>
            </a:r>
            <a:r>
              <a:rPr lang="en-US" sz="2400" b="1" dirty="0">
                <a:solidFill>
                  <a:srgbClr val="C00000"/>
                </a:solidFill>
                <a:latin typeface="Avenir Book" panose="02000503020000020003" pitchFamily="2" charset="0"/>
              </a:rPr>
              <a:t>snice</a:t>
            </a:r>
            <a:r>
              <a:rPr lang="en-US" sz="2400" dirty="0">
                <a:solidFill>
                  <a:schemeClr val="tx1">
                    <a:lumMod val="75000"/>
                    <a:lumOff val="25000"/>
                  </a:schemeClr>
                </a:solidFill>
                <a:latin typeface="Avenir Book" panose="02000503020000020003" pitchFamily="2" charset="0"/>
              </a:rPr>
              <a:t> I was a small boy.</a:t>
            </a:r>
            <a:endParaRPr lang="en-US" sz="2400" dirty="0">
              <a:solidFill>
                <a:schemeClr val="tx1">
                  <a:lumMod val="75000"/>
                  <a:lumOff val="25000"/>
                </a:schemeClr>
              </a:solidFill>
              <a:effectLst/>
              <a:latin typeface="Avenir Book" panose="02000503020000020003" pitchFamily="2" charset="0"/>
            </a:endParaRPr>
          </a:p>
        </p:txBody>
      </p:sp>
      <p:sp>
        <p:nvSpPr>
          <p:cNvPr id="15" name="Title 1">
            <a:extLst>
              <a:ext uri="{FF2B5EF4-FFF2-40B4-BE49-F238E27FC236}">
                <a16:creationId xmlns:a16="http://schemas.microsoft.com/office/drawing/2014/main" id="{B2A3C696-2EBB-C94E-9742-6621122120D5}"/>
              </a:ext>
            </a:extLst>
          </p:cNvPr>
          <p:cNvSpPr txBox="1">
            <a:spLocks/>
          </p:cNvSpPr>
          <p:nvPr/>
        </p:nvSpPr>
        <p:spPr>
          <a:xfrm>
            <a:off x="698088" y="4689822"/>
            <a:ext cx="4473679" cy="625439"/>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r>
              <a:rPr lang="en-US" dirty="0"/>
              <a:t>Prediction: </a:t>
            </a:r>
            <a:r>
              <a:rPr lang="en-US" dirty="0">
                <a:solidFill>
                  <a:schemeClr val="accent6">
                    <a:lumMod val="75000"/>
                  </a:schemeClr>
                </a:solidFill>
              </a:rPr>
              <a:t>positive</a:t>
            </a:r>
          </a:p>
        </p:txBody>
      </p:sp>
      <p:sp>
        <p:nvSpPr>
          <p:cNvPr id="17" name="Title 1">
            <a:extLst>
              <a:ext uri="{FF2B5EF4-FFF2-40B4-BE49-F238E27FC236}">
                <a16:creationId xmlns:a16="http://schemas.microsoft.com/office/drawing/2014/main" id="{3CD9D050-C8B8-A34A-B4F7-355F38A982A8}"/>
              </a:ext>
            </a:extLst>
          </p:cNvPr>
          <p:cNvSpPr txBox="1">
            <a:spLocks/>
          </p:cNvSpPr>
          <p:nvPr/>
        </p:nvSpPr>
        <p:spPr>
          <a:xfrm>
            <a:off x="7049729" y="4689821"/>
            <a:ext cx="4473679" cy="625439"/>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r>
              <a:rPr lang="en-US" dirty="0"/>
              <a:t>Prediction: </a:t>
            </a:r>
            <a:r>
              <a:rPr lang="en-US" dirty="0">
                <a:solidFill>
                  <a:srgbClr val="C00000"/>
                </a:solidFill>
              </a:rPr>
              <a:t>negative</a:t>
            </a:r>
          </a:p>
        </p:txBody>
      </p:sp>
      <p:cxnSp>
        <p:nvCxnSpPr>
          <p:cNvPr id="18" name="Straight Connector 17">
            <a:extLst>
              <a:ext uri="{FF2B5EF4-FFF2-40B4-BE49-F238E27FC236}">
                <a16:creationId xmlns:a16="http://schemas.microsoft.com/office/drawing/2014/main" id="{F9E182A0-A2A8-1E4E-AD47-B38C41CFA48E}"/>
              </a:ext>
            </a:extLst>
          </p:cNvPr>
          <p:cNvCxnSpPr>
            <a:cxnSpLocks/>
          </p:cNvCxnSpPr>
          <p:nvPr/>
        </p:nvCxnSpPr>
        <p:spPr>
          <a:xfrm flipH="1">
            <a:off x="698088" y="4528996"/>
            <a:ext cx="4473679" cy="0"/>
          </a:xfrm>
          <a:prstGeom prst="line">
            <a:avLst/>
          </a:prstGeom>
          <a:ln w="28575">
            <a:solidFill>
              <a:schemeClr val="tx1">
                <a:lumMod val="75000"/>
                <a:lumOff val="2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05A696AC-4F5B-AE48-9862-669E19CD32A3}"/>
              </a:ext>
            </a:extLst>
          </p:cNvPr>
          <p:cNvCxnSpPr>
            <a:cxnSpLocks/>
          </p:cNvCxnSpPr>
          <p:nvPr/>
        </p:nvCxnSpPr>
        <p:spPr>
          <a:xfrm flipH="1">
            <a:off x="6985148" y="4528996"/>
            <a:ext cx="4473679" cy="0"/>
          </a:xfrm>
          <a:prstGeom prst="line">
            <a:avLst/>
          </a:prstGeom>
          <a:ln w="28575">
            <a:solidFill>
              <a:schemeClr val="tx1">
                <a:lumMod val="75000"/>
                <a:lumOff val="25000"/>
              </a:schemeClr>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9664804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14456</TotalTime>
  <Words>2274</Words>
  <Application>Microsoft Macintosh PowerPoint</Application>
  <PresentationFormat>Widescreen</PresentationFormat>
  <Paragraphs>399</Paragraphs>
  <Slides>61</Slides>
  <Notes>58</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61</vt:i4>
      </vt:variant>
    </vt:vector>
  </HeadingPairs>
  <TitlesOfParts>
    <vt:vector size="71" baseType="lpstr">
      <vt:lpstr>Arial</vt:lpstr>
      <vt:lpstr>Avenir</vt:lpstr>
      <vt:lpstr>Avenir Black</vt:lpstr>
      <vt:lpstr>Avenir Book</vt:lpstr>
      <vt:lpstr>Avenir Light</vt:lpstr>
      <vt:lpstr>Avenir Medium</vt:lpstr>
      <vt:lpstr>Calibri</vt:lpstr>
      <vt:lpstr>Cambria Math</vt:lpstr>
      <vt:lpstr>Castellar</vt:lpstr>
      <vt:lpstr>Office Theme</vt:lpstr>
      <vt:lpstr>Lecture 18: Adversarial NLP ”If it’s not broken …”, well, you’re probably wrong. It’s broken.</vt:lpstr>
      <vt:lpstr>PowerPoint Presentation</vt:lpstr>
      <vt:lpstr>ANNOUNCEMENTS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Modelling Sequential Data with ELMo, BERT, Transformers, and other childhood heroes</dc:title>
  <dc:creator>Microsoft Office User</dc:creator>
  <cp:lastModifiedBy>Tanner, Christopher W.</cp:lastModifiedBy>
  <cp:revision>646</cp:revision>
  <cp:lastPrinted>2020-01-23T07:18:22Z</cp:lastPrinted>
  <dcterms:created xsi:type="dcterms:W3CDTF">2020-01-21T14:53:13Z</dcterms:created>
  <dcterms:modified xsi:type="dcterms:W3CDTF">2021-11-03T02:18:20Z</dcterms:modified>
</cp:coreProperties>
</file>